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bin" ContentType="application/vnd.openxmlformats-officedocument.oleObject"/>
  <Override PartName="/ppt/diagrams/colors1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Default Extension="vml" ContentType="application/vnd.openxmlformats-officedocument.vmlDrawing"/>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wmf" ContentType="image/x-wmf"/>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38" r:id="rId2"/>
    <p:sldId id="639" r:id="rId3"/>
    <p:sldId id="772" r:id="rId4"/>
    <p:sldId id="902" r:id="rId5"/>
    <p:sldId id="899" r:id="rId6"/>
    <p:sldId id="903" r:id="rId7"/>
    <p:sldId id="904" r:id="rId8"/>
    <p:sldId id="906" r:id="rId9"/>
    <p:sldId id="907" r:id="rId10"/>
    <p:sldId id="912" r:id="rId11"/>
    <p:sldId id="909" r:id="rId12"/>
    <p:sldId id="914" r:id="rId13"/>
    <p:sldId id="915" r:id="rId14"/>
    <p:sldId id="919" r:id="rId15"/>
    <p:sldId id="917" r:id="rId16"/>
    <p:sldId id="905" r:id="rId17"/>
    <p:sldId id="911" r:id="rId18"/>
    <p:sldId id="900" r:id="rId19"/>
    <p:sldId id="920" r:id="rId20"/>
    <p:sldId id="921" r:id="rId21"/>
    <p:sldId id="922" r:id="rId22"/>
    <p:sldId id="923" r:id="rId23"/>
    <p:sldId id="329" r:id="rId24"/>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CCFF"/>
    <a:srgbClr val="3399FF"/>
    <a:srgbClr val="FF7C80"/>
    <a:srgbClr val="0097CC"/>
    <a:srgbClr val="FFCCFF"/>
    <a:srgbClr val="DCFCF6"/>
    <a:srgbClr val="4D4D4D"/>
    <a:srgbClr val="99CCFF"/>
    <a:srgbClr val="000066"/>
    <a:srgbClr val="00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varScale="1">
        <p:scale>
          <a:sx n="93" d="100"/>
          <a:sy n="93" d="100"/>
        </p:scale>
        <p:origin x="-714" y="-90"/>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3"/>
  <c:chart>
    <c:title>
      <c:tx>
        <c:rich>
          <a:bodyPr/>
          <a:lstStyle/>
          <a:p>
            <a:pPr>
              <a:defRPr>
                <a:cs typeface="B Zar" pitchFamily="2" charset="-78"/>
              </a:defRPr>
            </a:pPr>
            <a:r>
              <a:rPr lang="fa-IR" dirty="0">
                <a:cs typeface="B Zar" pitchFamily="2" charset="-78"/>
              </a:rPr>
              <a:t>اندازه </a:t>
            </a:r>
            <a:r>
              <a:rPr lang="fa-IR" dirty="0" smtClean="0">
                <a:cs typeface="B Zar" pitchFamily="2" charset="-78"/>
              </a:rPr>
              <a:t>بازارسرمایة جهانی (2010)</a:t>
            </a:r>
            <a:endParaRPr lang="fa-IR" dirty="0">
              <a:cs typeface="B Zar" pitchFamily="2" charset="-78"/>
            </a:endParaRPr>
          </a:p>
        </c:rich>
      </c:tx>
      <c:layout/>
    </c:title>
    <c:view3D>
      <c:rotX val="30"/>
      <c:perspective val="30"/>
    </c:view3D>
    <c:plotArea>
      <c:layout/>
      <c:pie3DChart>
        <c:varyColors val="1"/>
        <c:ser>
          <c:idx val="0"/>
          <c:order val="0"/>
          <c:tx>
            <c:strRef>
              <c:f>Sheet1!$B$1</c:f>
              <c:strCache>
                <c:ptCount val="1"/>
                <c:pt idx="0">
                  <c:v>اندازه بازار</c:v>
                </c:pt>
              </c:strCache>
            </c:strRef>
          </c:tx>
          <c:cat>
            <c:strRef>
              <c:f>Sheet1!$A$2:$A$3</c:f>
              <c:strCache>
                <c:ptCount val="2"/>
                <c:pt idx="0">
                  <c:v>بدهی </c:v>
                </c:pt>
                <c:pt idx="1">
                  <c:v>حق مالی</c:v>
                </c:pt>
              </c:strCache>
            </c:strRef>
          </c:cat>
          <c:val>
            <c:numRef>
              <c:f>Sheet1!$B$2:$B$3</c:f>
              <c:numCache>
                <c:formatCode>General</c:formatCode>
                <c:ptCount val="2"/>
                <c:pt idx="0">
                  <c:v>158</c:v>
                </c:pt>
                <c:pt idx="1">
                  <c:v>54</c:v>
                </c:pt>
              </c:numCache>
            </c:numRef>
          </c:val>
        </c:ser>
      </c:pie3DChart>
    </c:plotArea>
    <c:plotVisOnly val="1"/>
    <c:dispBlanksAs val="zero"/>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C1CE0C-32DF-4AB8-8591-0252C173D02B}"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820F4768-34DD-42C4-9318-2BB055C2142C}">
      <dgm:prSet/>
      <dgm:spPr/>
      <dgm:t>
        <a:bodyPr/>
        <a:lstStyle/>
        <a:p>
          <a:pPr algn="ctr" rtl="1"/>
          <a:r>
            <a:rPr lang="fa-IR" dirty="0" smtClean="0">
              <a:cs typeface="B Titr" pitchFamily="2" charset="-78"/>
            </a:rPr>
            <a:t>ابزار مالی مبتنی بر حق مالی</a:t>
          </a:r>
          <a:endParaRPr lang="en-US" dirty="0">
            <a:cs typeface="B Titr" pitchFamily="2" charset="-78"/>
          </a:endParaRPr>
        </a:p>
      </dgm:t>
    </dgm:pt>
    <dgm:pt modelId="{0B17A2BA-1915-4C12-AA70-74FB58A7F29C}" type="parTrans" cxnId="{512FE19B-AA49-4104-A31B-994E9BFDA8BB}">
      <dgm:prSet/>
      <dgm:spPr/>
      <dgm:t>
        <a:bodyPr/>
        <a:lstStyle/>
        <a:p>
          <a:endParaRPr lang="en-US"/>
        </a:p>
      </dgm:t>
    </dgm:pt>
    <dgm:pt modelId="{20BCE685-059D-4024-AE2C-215BA814F1ED}" type="sibTrans" cxnId="{512FE19B-AA49-4104-A31B-994E9BFDA8BB}">
      <dgm:prSet/>
      <dgm:spPr/>
      <dgm:t>
        <a:bodyPr/>
        <a:lstStyle/>
        <a:p>
          <a:endParaRPr lang="en-US"/>
        </a:p>
      </dgm:t>
    </dgm:pt>
    <dgm:pt modelId="{8B4222AC-EEEF-4559-AD3A-37AE6CBBF240}">
      <dgm:prSet/>
      <dgm:spPr/>
      <dgm:t>
        <a:bodyPr/>
        <a:lstStyle/>
        <a:p>
          <a:pPr rtl="0"/>
          <a:r>
            <a:rPr lang="en-US" dirty="0" smtClean="0"/>
            <a:t>Equity Based Financial Instruments</a:t>
          </a:r>
          <a:endParaRPr lang="en-US" dirty="0"/>
        </a:p>
      </dgm:t>
    </dgm:pt>
    <dgm:pt modelId="{4558E229-04D6-4A91-8854-E5EEA42D62AF}" type="parTrans" cxnId="{C22758D7-3914-49D3-B211-E8BE1132A4B8}">
      <dgm:prSet/>
      <dgm:spPr/>
      <dgm:t>
        <a:bodyPr/>
        <a:lstStyle/>
        <a:p>
          <a:endParaRPr lang="en-US"/>
        </a:p>
      </dgm:t>
    </dgm:pt>
    <dgm:pt modelId="{767B0022-40BE-445C-AAEF-7CF990AAAEE4}" type="sibTrans" cxnId="{C22758D7-3914-49D3-B211-E8BE1132A4B8}">
      <dgm:prSet/>
      <dgm:spPr/>
      <dgm:t>
        <a:bodyPr/>
        <a:lstStyle/>
        <a:p>
          <a:endParaRPr lang="en-US"/>
        </a:p>
      </dgm:t>
    </dgm:pt>
    <dgm:pt modelId="{6D5B1F45-4A88-4263-B90A-1918D0847985}">
      <dgm:prSet/>
      <dgm:spPr/>
      <dgm:t>
        <a:bodyPr/>
        <a:lstStyle/>
        <a:p>
          <a:pPr algn="ctr" rtl="1"/>
          <a:r>
            <a:rPr lang="fa-IR" dirty="0" smtClean="0">
              <a:cs typeface="B Titr" pitchFamily="2" charset="-78"/>
            </a:rPr>
            <a:t>ابزار مالی مبتنی بر بدهی</a:t>
          </a:r>
          <a:endParaRPr lang="en-US" dirty="0">
            <a:cs typeface="B Titr" pitchFamily="2" charset="-78"/>
          </a:endParaRPr>
        </a:p>
      </dgm:t>
    </dgm:pt>
    <dgm:pt modelId="{DF06A1F0-ED3B-4157-B556-73536574A156}" type="parTrans" cxnId="{26E32D12-A867-49CF-BEAC-D115D27C64F8}">
      <dgm:prSet/>
      <dgm:spPr/>
      <dgm:t>
        <a:bodyPr/>
        <a:lstStyle/>
        <a:p>
          <a:endParaRPr lang="en-US"/>
        </a:p>
      </dgm:t>
    </dgm:pt>
    <dgm:pt modelId="{DABA4213-2846-4C6B-AE4E-4EDB23F2A243}" type="sibTrans" cxnId="{26E32D12-A867-49CF-BEAC-D115D27C64F8}">
      <dgm:prSet/>
      <dgm:spPr/>
      <dgm:t>
        <a:bodyPr/>
        <a:lstStyle/>
        <a:p>
          <a:endParaRPr lang="en-US"/>
        </a:p>
      </dgm:t>
    </dgm:pt>
    <dgm:pt modelId="{F675BFCF-74E5-453F-99BD-63591B60A3B1}">
      <dgm:prSet/>
      <dgm:spPr/>
      <dgm:t>
        <a:bodyPr/>
        <a:lstStyle/>
        <a:p>
          <a:pPr rtl="0"/>
          <a:r>
            <a:rPr lang="en-US" dirty="0" smtClean="0"/>
            <a:t>Debt Based Financial Instruments</a:t>
          </a:r>
          <a:endParaRPr lang="en-US" dirty="0"/>
        </a:p>
      </dgm:t>
    </dgm:pt>
    <dgm:pt modelId="{693F1DE2-715A-4DC7-946F-33EC97293DA9}" type="parTrans" cxnId="{22140562-B191-4300-AA86-3551F2F4D1DD}">
      <dgm:prSet/>
      <dgm:spPr/>
      <dgm:t>
        <a:bodyPr/>
        <a:lstStyle/>
        <a:p>
          <a:endParaRPr lang="en-US"/>
        </a:p>
      </dgm:t>
    </dgm:pt>
    <dgm:pt modelId="{3417474D-575E-48EE-9BAD-3F13B4BD6CB0}" type="sibTrans" cxnId="{22140562-B191-4300-AA86-3551F2F4D1DD}">
      <dgm:prSet/>
      <dgm:spPr/>
      <dgm:t>
        <a:bodyPr/>
        <a:lstStyle/>
        <a:p>
          <a:endParaRPr lang="en-US"/>
        </a:p>
      </dgm:t>
    </dgm:pt>
    <dgm:pt modelId="{0C4E4A45-EB72-4B13-89C2-75FBA748AD82}">
      <dgm:prSet/>
      <dgm:spPr/>
      <dgm:t>
        <a:bodyPr/>
        <a:lstStyle/>
        <a:p>
          <a:pPr algn="ctr" rtl="1"/>
          <a:r>
            <a:rPr lang="fa-IR" dirty="0" smtClean="0">
              <a:cs typeface="B Titr" pitchFamily="2" charset="-78"/>
            </a:rPr>
            <a:t>ابزار مالی بازار فارکس</a:t>
          </a:r>
          <a:endParaRPr lang="en-US" dirty="0">
            <a:cs typeface="B Titr" pitchFamily="2" charset="-78"/>
          </a:endParaRPr>
        </a:p>
      </dgm:t>
    </dgm:pt>
    <dgm:pt modelId="{C6609B98-08D1-48A7-B5EA-6A3916EEB3FA}" type="parTrans" cxnId="{D4AF5148-E44F-41F8-AA2D-CC28E5CD9A30}">
      <dgm:prSet/>
      <dgm:spPr/>
      <dgm:t>
        <a:bodyPr/>
        <a:lstStyle/>
        <a:p>
          <a:endParaRPr lang="en-US"/>
        </a:p>
      </dgm:t>
    </dgm:pt>
    <dgm:pt modelId="{04E0C683-5FAE-4FE8-AAE9-A4BD642A693D}" type="sibTrans" cxnId="{D4AF5148-E44F-41F8-AA2D-CC28E5CD9A30}">
      <dgm:prSet/>
      <dgm:spPr/>
      <dgm:t>
        <a:bodyPr/>
        <a:lstStyle/>
        <a:p>
          <a:endParaRPr lang="en-US"/>
        </a:p>
      </dgm:t>
    </dgm:pt>
    <dgm:pt modelId="{6ADA70B6-4FC1-4716-824F-221A13CB9256}">
      <dgm:prSet/>
      <dgm:spPr/>
      <dgm:t>
        <a:bodyPr/>
        <a:lstStyle/>
        <a:p>
          <a:pPr rtl="0"/>
          <a:r>
            <a:rPr lang="en-US" dirty="0" smtClean="0"/>
            <a:t>Foreign Exchange Instruments</a:t>
          </a:r>
          <a:endParaRPr lang="en-US" dirty="0"/>
        </a:p>
      </dgm:t>
    </dgm:pt>
    <dgm:pt modelId="{7513F0FA-468B-4FF1-9A56-355D31B281CE}" type="parTrans" cxnId="{9F44EBE8-406E-4EA9-AD44-9B72ECDC74D4}">
      <dgm:prSet/>
      <dgm:spPr/>
      <dgm:t>
        <a:bodyPr/>
        <a:lstStyle/>
        <a:p>
          <a:endParaRPr lang="en-US"/>
        </a:p>
      </dgm:t>
    </dgm:pt>
    <dgm:pt modelId="{FC695A3D-0A40-4031-84B2-4757F99B7EF4}" type="sibTrans" cxnId="{9F44EBE8-406E-4EA9-AD44-9B72ECDC74D4}">
      <dgm:prSet/>
      <dgm:spPr/>
      <dgm:t>
        <a:bodyPr/>
        <a:lstStyle/>
        <a:p>
          <a:endParaRPr lang="en-US"/>
        </a:p>
      </dgm:t>
    </dgm:pt>
    <dgm:pt modelId="{AA71FF52-1AA0-4B8F-AF8B-1987C9BC1017}" type="pres">
      <dgm:prSet presAssocID="{90C1CE0C-32DF-4AB8-8591-0252C173D02B}" presName="linear" presStyleCnt="0">
        <dgm:presLayoutVars>
          <dgm:dir/>
          <dgm:animLvl val="lvl"/>
          <dgm:resizeHandles val="exact"/>
        </dgm:presLayoutVars>
      </dgm:prSet>
      <dgm:spPr/>
      <dgm:t>
        <a:bodyPr/>
        <a:lstStyle/>
        <a:p>
          <a:endParaRPr lang="en-US"/>
        </a:p>
      </dgm:t>
    </dgm:pt>
    <dgm:pt modelId="{F211AF6D-12BE-480C-866A-266A7FA96F6E}" type="pres">
      <dgm:prSet presAssocID="{820F4768-34DD-42C4-9318-2BB055C2142C}" presName="parentLin" presStyleCnt="0"/>
      <dgm:spPr/>
      <dgm:t>
        <a:bodyPr/>
        <a:lstStyle/>
        <a:p>
          <a:endParaRPr lang="en-US"/>
        </a:p>
      </dgm:t>
    </dgm:pt>
    <dgm:pt modelId="{1FAE768A-744B-4588-B07C-8943B38D1584}" type="pres">
      <dgm:prSet presAssocID="{820F4768-34DD-42C4-9318-2BB055C2142C}" presName="parentLeftMargin" presStyleLbl="node1" presStyleIdx="0" presStyleCnt="3"/>
      <dgm:spPr/>
      <dgm:t>
        <a:bodyPr/>
        <a:lstStyle/>
        <a:p>
          <a:endParaRPr lang="en-US"/>
        </a:p>
      </dgm:t>
    </dgm:pt>
    <dgm:pt modelId="{E8B5010A-5349-4512-8951-A7E9E401FF8C}" type="pres">
      <dgm:prSet presAssocID="{820F4768-34DD-42C4-9318-2BB055C2142C}" presName="parentText" presStyleLbl="node1" presStyleIdx="0" presStyleCnt="3">
        <dgm:presLayoutVars>
          <dgm:chMax val="0"/>
          <dgm:bulletEnabled val="1"/>
        </dgm:presLayoutVars>
      </dgm:prSet>
      <dgm:spPr/>
      <dgm:t>
        <a:bodyPr/>
        <a:lstStyle/>
        <a:p>
          <a:endParaRPr lang="en-US"/>
        </a:p>
      </dgm:t>
    </dgm:pt>
    <dgm:pt modelId="{77965B81-FFC4-4B92-873A-63675BF35FBE}" type="pres">
      <dgm:prSet presAssocID="{820F4768-34DD-42C4-9318-2BB055C2142C}" presName="negativeSpace" presStyleCnt="0"/>
      <dgm:spPr/>
      <dgm:t>
        <a:bodyPr/>
        <a:lstStyle/>
        <a:p>
          <a:endParaRPr lang="en-US"/>
        </a:p>
      </dgm:t>
    </dgm:pt>
    <dgm:pt modelId="{1CA45449-1253-42AA-8912-FA918DD972F3}" type="pres">
      <dgm:prSet presAssocID="{820F4768-34DD-42C4-9318-2BB055C2142C}" presName="childText" presStyleLbl="conFgAcc1" presStyleIdx="0" presStyleCnt="3">
        <dgm:presLayoutVars>
          <dgm:bulletEnabled val="1"/>
        </dgm:presLayoutVars>
      </dgm:prSet>
      <dgm:spPr/>
      <dgm:t>
        <a:bodyPr/>
        <a:lstStyle/>
        <a:p>
          <a:endParaRPr lang="en-US"/>
        </a:p>
      </dgm:t>
    </dgm:pt>
    <dgm:pt modelId="{B9CDF35D-0DD9-4DE8-8A21-17A8A261A542}" type="pres">
      <dgm:prSet presAssocID="{20BCE685-059D-4024-AE2C-215BA814F1ED}" presName="spaceBetweenRectangles" presStyleCnt="0"/>
      <dgm:spPr/>
      <dgm:t>
        <a:bodyPr/>
        <a:lstStyle/>
        <a:p>
          <a:endParaRPr lang="en-US"/>
        </a:p>
      </dgm:t>
    </dgm:pt>
    <dgm:pt modelId="{88411DC5-0D70-4055-8500-FC8A610379DC}" type="pres">
      <dgm:prSet presAssocID="{6D5B1F45-4A88-4263-B90A-1918D0847985}" presName="parentLin" presStyleCnt="0"/>
      <dgm:spPr/>
      <dgm:t>
        <a:bodyPr/>
        <a:lstStyle/>
        <a:p>
          <a:endParaRPr lang="en-US"/>
        </a:p>
      </dgm:t>
    </dgm:pt>
    <dgm:pt modelId="{0FEB7321-672B-46BC-BBCB-9E99A1017686}" type="pres">
      <dgm:prSet presAssocID="{6D5B1F45-4A88-4263-B90A-1918D0847985}" presName="parentLeftMargin" presStyleLbl="node1" presStyleIdx="0" presStyleCnt="3"/>
      <dgm:spPr/>
      <dgm:t>
        <a:bodyPr/>
        <a:lstStyle/>
        <a:p>
          <a:endParaRPr lang="en-US"/>
        </a:p>
      </dgm:t>
    </dgm:pt>
    <dgm:pt modelId="{EF408BA3-516D-43FF-AD2E-054408F58831}" type="pres">
      <dgm:prSet presAssocID="{6D5B1F45-4A88-4263-B90A-1918D0847985}" presName="parentText" presStyleLbl="node1" presStyleIdx="1" presStyleCnt="3">
        <dgm:presLayoutVars>
          <dgm:chMax val="0"/>
          <dgm:bulletEnabled val="1"/>
        </dgm:presLayoutVars>
      </dgm:prSet>
      <dgm:spPr/>
      <dgm:t>
        <a:bodyPr/>
        <a:lstStyle/>
        <a:p>
          <a:endParaRPr lang="en-US"/>
        </a:p>
      </dgm:t>
    </dgm:pt>
    <dgm:pt modelId="{BA7106F0-7A6C-461D-8FF3-D7DD980C87F3}" type="pres">
      <dgm:prSet presAssocID="{6D5B1F45-4A88-4263-B90A-1918D0847985}" presName="negativeSpace" presStyleCnt="0"/>
      <dgm:spPr/>
      <dgm:t>
        <a:bodyPr/>
        <a:lstStyle/>
        <a:p>
          <a:endParaRPr lang="en-US"/>
        </a:p>
      </dgm:t>
    </dgm:pt>
    <dgm:pt modelId="{2BE66457-20D1-48E6-A210-EE0F3AB9D4E0}" type="pres">
      <dgm:prSet presAssocID="{6D5B1F45-4A88-4263-B90A-1918D0847985}" presName="childText" presStyleLbl="conFgAcc1" presStyleIdx="1" presStyleCnt="3">
        <dgm:presLayoutVars>
          <dgm:bulletEnabled val="1"/>
        </dgm:presLayoutVars>
      </dgm:prSet>
      <dgm:spPr/>
      <dgm:t>
        <a:bodyPr/>
        <a:lstStyle/>
        <a:p>
          <a:endParaRPr lang="en-US"/>
        </a:p>
      </dgm:t>
    </dgm:pt>
    <dgm:pt modelId="{8551119F-9525-4E41-B8D0-059D359B6ED1}" type="pres">
      <dgm:prSet presAssocID="{DABA4213-2846-4C6B-AE4E-4EDB23F2A243}" presName="spaceBetweenRectangles" presStyleCnt="0"/>
      <dgm:spPr/>
      <dgm:t>
        <a:bodyPr/>
        <a:lstStyle/>
        <a:p>
          <a:endParaRPr lang="en-US"/>
        </a:p>
      </dgm:t>
    </dgm:pt>
    <dgm:pt modelId="{9FBC27A7-40CF-4736-B76B-4B353FA9ED12}" type="pres">
      <dgm:prSet presAssocID="{0C4E4A45-EB72-4B13-89C2-75FBA748AD82}" presName="parentLin" presStyleCnt="0"/>
      <dgm:spPr/>
      <dgm:t>
        <a:bodyPr/>
        <a:lstStyle/>
        <a:p>
          <a:endParaRPr lang="en-US"/>
        </a:p>
      </dgm:t>
    </dgm:pt>
    <dgm:pt modelId="{FF38741C-89CB-48A8-9D2E-7DEB90BF5E8D}" type="pres">
      <dgm:prSet presAssocID="{0C4E4A45-EB72-4B13-89C2-75FBA748AD82}" presName="parentLeftMargin" presStyleLbl="node1" presStyleIdx="1" presStyleCnt="3"/>
      <dgm:spPr/>
      <dgm:t>
        <a:bodyPr/>
        <a:lstStyle/>
        <a:p>
          <a:endParaRPr lang="en-US"/>
        </a:p>
      </dgm:t>
    </dgm:pt>
    <dgm:pt modelId="{F030BDB6-372B-45BF-90A2-4B6FD4D463CD}" type="pres">
      <dgm:prSet presAssocID="{0C4E4A45-EB72-4B13-89C2-75FBA748AD82}" presName="parentText" presStyleLbl="node1" presStyleIdx="2" presStyleCnt="3">
        <dgm:presLayoutVars>
          <dgm:chMax val="0"/>
          <dgm:bulletEnabled val="1"/>
        </dgm:presLayoutVars>
      </dgm:prSet>
      <dgm:spPr/>
      <dgm:t>
        <a:bodyPr/>
        <a:lstStyle/>
        <a:p>
          <a:endParaRPr lang="en-US"/>
        </a:p>
      </dgm:t>
    </dgm:pt>
    <dgm:pt modelId="{C255CE8D-2A47-4E45-AEAF-CFFA90AE27AD}" type="pres">
      <dgm:prSet presAssocID="{0C4E4A45-EB72-4B13-89C2-75FBA748AD82}" presName="negativeSpace" presStyleCnt="0"/>
      <dgm:spPr/>
      <dgm:t>
        <a:bodyPr/>
        <a:lstStyle/>
        <a:p>
          <a:endParaRPr lang="en-US"/>
        </a:p>
      </dgm:t>
    </dgm:pt>
    <dgm:pt modelId="{3E814873-D13C-4DBF-AA5A-A17A900535DA}" type="pres">
      <dgm:prSet presAssocID="{0C4E4A45-EB72-4B13-89C2-75FBA748AD82}" presName="childText" presStyleLbl="conFgAcc1" presStyleIdx="2" presStyleCnt="3">
        <dgm:presLayoutVars>
          <dgm:bulletEnabled val="1"/>
        </dgm:presLayoutVars>
      </dgm:prSet>
      <dgm:spPr/>
      <dgm:t>
        <a:bodyPr/>
        <a:lstStyle/>
        <a:p>
          <a:endParaRPr lang="en-US"/>
        </a:p>
      </dgm:t>
    </dgm:pt>
  </dgm:ptLst>
  <dgm:cxnLst>
    <dgm:cxn modelId="{2EBBA87C-56E7-428A-BD8F-0FF406631BDC}" type="presOf" srcId="{90C1CE0C-32DF-4AB8-8591-0252C173D02B}" destId="{AA71FF52-1AA0-4B8F-AF8B-1987C9BC1017}" srcOrd="0" destOrd="0" presId="urn:microsoft.com/office/officeart/2005/8/layout/list1"/>
    <dgm:cxn modelId="{094C899A-B873-4B14-8840-49372F34998A}" type="presOf" srcId="{0C4E4A45-EB72-4B13-89C2-75FBA748AD82}" destId="{FF38741C-89CB-48A8-9D2E-7DEB90BF5E8D}" srcOrd="0" destOrd="0" presId="urn:microsoft.com/office/officeart/2005/8/layout/list1"/>
    <dgm:cxn modelId="{E8DC9823-CFEE-4FB1-BFFC-6F7B6D398C88}" type="presOf" srcId="{F675BFCF-74E5-453F-99BD-63591B60A3B1}" destId="{2BE66457-20D1-48E6-A210-EE0F3AB9D4E0}" srcOrd="0" destOrd="0" presId="urn:microsoft.com/office/officeart/2005/8/layout/list1"/>
    <dgm:cxn modelId="{D4AF5148-E44F-41F8-AA2D-CC28E5CD9A30}" srcId="{90C1CE0C-32DF-4AB8-8591-0252C173D02B}" destId="{0C4E4A45-EB72-4B13-89C2-75FBA748AD82}" srcOrd="2" destOrd="0" parTransId="{C6609B98-08D1-48A7-B5EA-6A3916EEB3FA}" sibTransId="{04E0C683-5FAE-4FE8-AAE9-A4BD642A693D}"/>
    <dgm:cxn modelId="{D67DA6D6-A1F4-41F5-9A86-1128E81E47BA}" type="presOf" srcId="{8B4222AC-EEEF-4559-AD3A-37AE6CBBF240}" destId="{1CA45449-1253-42AA-8912-FA918DD972F3}" srcOrd="0" destOrd="0" presId="urn:microsoft.com/office/officeart/2005/8/layout/list1"/>
    <dgm:cxn modelId="{0626F094-7CAE-45B7-A30F-697EE91682F7}" type="presOf" srcId="{6D5B1F45-4A88-4263-B90A-1918D0847985}" destId="{EF408BA3-516D-43FF-AD2E-054408F58831}" srcOrd="1" destOrd="0" presId="urn:microsoft.com/office/officeart/2005/8/layout/list1"/>
    <dgm:cxn modelId="{07E07EBE-851D-406D-9D42-5A3ECFFA7079}" type="presOf" srcId="{6D5B1F45-4A88-4263-B90A-1918D0847985}" destId="{0FEB7321-672B-46BC-BBCB-9E99A1017686}" srcOrd="0" destOrd="0" presId="urn:microsoft.com/office/officeart/2005/8/layout/list1"/>
    <dgm:cxn modelId="{E03E417A-8E19-4B06-84DD-EEDEF29A2ED5}" type="presOf" srcId="{6ADA70B6-4FC1-4716-824F-221A13CB9256}" destId="{3E814873-D13C-4DBF-AA5A-A17A900535DA}" srcOrd="0" destOrd="0" presId="urn:microsoft.com/office/officeart/2005/8/layout/list1"/>
    <dgm:cxn modelId="{6BE2C5B8-EB67-4EC3-92F2-A85535FF2C0D}" type="presOf" srcId="{0C4E4A45-EB72-4B13-89C2-75FBA748AD82}" destId="{F030BDB6-372B-45BF-90A2-4B6FD4D463CD}" srcOrd="1" destOrd="0" presId="urn:microsoft.com/office/officeart/2005/8/layout/list1"/>
    <dgm:cxn modelId="{C22758D7-3914-49D3-B211-E8BE1132A4B8}" srcId="{820F4768-34DD-42C4-9318-2BB055C2142C}" destId="{8B4222AC-EEEF-4559-AD3A-37AE6CBBF240}" srcOrd="0" destOrd="0" parTransId="{4558E229-04D6-4A91-8854-E5EEA42D62AF}" sibTransId="{767B0022-40BE-445C-AAEF-7CF990AAAEE4}"/>
    <dgm:cxn modelId="{22140562-B191-4300-AA86-3551F2F4D1DD}" srcId="{6D5B1F45-4A88-4263-B90A-1918D0847985}" destId="{F675BFCF-74E5-453F-99BD-63591B60A3B1}" srcOrd="0" destOrd="0" parTransId="{693F1DE2-715A-4DC7-946F-33EC97293DA9}" sibTransId="{3417474D-575E-48EE-9BAD-3F13B4BD6CB0}"/>
    <dgm:cxn modelId="{6389A4CD-E301-48DB-88B2-1D58000ED4FD}" type="presOf" srcId="{820F4768-34DD-42C4-9318-2BB055C2142C}" destId="{E8B5010A-5349-4512-8951-A7E9E401FF8C}" srcOrd="1" destOrd="0" presId="urn:microsoft.com/office/officeart/2005/8/layout/list1"/>
    <dgm:cxn modelId="{9F44EBE8-406E-4EA9-AD44-9B72ECDC74D4}" srcId="{0C4E4A45-EB72-4B13-89C2-75FBA748AD82}" destId="{6ADA70B6-4FC1-4716-824F-221A13CB9256}" srcOrd="0" destOrd="0" parTransId="{7513F0FA-468B-4FF1-9A56-355D31B281CE}" sibTransId="{FC695A3D-0A40-4031-84B2-4757F99B7EF4}"/>
    <dgm:cxn modelId="{26E32D12-A867-49CF-BEAC-D115D27C64F8}" srcId="{90C1CE0C-32DF-4AB8-8591-0252C173D02B}" destId="{6D5B1F45-4A88-4263-B90A-1918D0847985}" srcOrd="1" destOrd="0" parTransId="{DF06A1F0-ED3B-4157-B556-73536574A156}" sibTransId="{DABA4213-2846-4C6B-AE4E-4EDB23F2A243}"/>
    <dgm:cxn modelId="{512FE19B-AA49-4104-A31B-994E9BFDA8BB}" srcId="{90C1CE0C-32DF-4AB8-8591-0252C173D02B}" destId="{820F4768-34DD-42C4-9318-2BB055C2142C}" srcOrd="0" destOrd="0" parTransId="{0B17A2BA-1915-4C12-AA70-74FB58A7F29C}" sibTransId="{20BCE685-059D-4024-AE2C-215BA814F1ED}"/>
    <dgm:cxn modelId="{DF63B3EF-A4FA-4358-B404-47E19B30EDFB}" type="presOf" srcId="{820F4768-34DD-42C4-9318-2BB055C2142C}" destId="{1FAE768A-744B-4588-B07C-8943B38D1584}" srcOrd="0" destOrd="0" presId="urn:microsoft.com/office/officeart/2005/8/layout/list1"/>
    <dgm:cxn modelId="{A4D76ED0-1804-4013-9F38-C68BD4E77C4F}" type="presParOf" srcId="{AA71FF52-1AA0-4B8F-AF8B-1987C9BC1017}" destId="{F211AF6D-12BE-480C-866A-266A7FA96F6E}" srcOrd="0" destOrd="0" presId="urn:microsoft.com/office/officeart/2005/8/layout/list1"/>
    <dgm:cxn modelId="{CC588061-4852-4A91-9EC3-855FFB57603C}" type="presParOf" srcId="{F211AF6D-12BE-480C-866A-266A7FA96F6E}" destId="{1FAE768A-744B-4588-B07C-8943B38D1584}" srcOrd="0" destOrd="0" presId="urn:microsoft.com/office/officeart/2005/8/layout/list1"/>
    <dgm:cxn modelId="{23538CD8-E533-4237-93FD-FCBB35752E6B}" type="presParOf" srcId="{F211AF6D-12BE-480C-866A-266A7FA96F6E}" destId="{E8B5010A-5349-4512-8951-A7E9E401FF8C}" srcOrd="1" destOrd="0" presId="urn:microsoft.com/office/officeart/2005/8/layout/list1"/>
    <dgm:cxn modelId="{10DCFE64-7129-489B-BC9C-B9D92E76178F}" type="presParOf" srcId="{AA71FF52-1AA0-4B8F-AF8B-1987C9BC1017}" destId="{77965B81-FFC4-4B92-873A-63675BF35FBE}" srcOrd="1" destOrd="0" presId="urn:microsoft.com/office/officeart/2005/8/layout/list1"/>
    <dgm:cxn modelId="{C3FDA430-0E4B-405D-A870-72FDF7674982}" type="presParOf" srcId="{AA71FF52-1AA0-4B8F-AF8B-1987C9BC1017}" destId="{1CA45449-1253-42AA-8912-FA918DD972F3}" srcOrd="2" destOrd="0" presId="urn:microsoft.com/office/officeart/2005/8/layout/list1"/>
    <dgm:cxn modelId="{7526815B-929B-4A9D-AC8A-FF972CA40C56}" type="presParOf" srcId="{AA71FF52-1AA0-4B8F-AF8B-1987C9BC1017}" destId="{B9CDF35D-0DD9-4DE8-8A21-17A8A261A542}" srcOrd="3" destOrd="0" presId="urn:microsoft.com/office/officeart/2005/8/layout/list1"/>
    <dgm:cxn modelId="{5C219965-896A-4A91-9A4E-457EDA1AF3EE}" type="presParOf" srcId="{AA71FF52-1AA0-4B8F-AF8B-1987C9BC1017}" destId="{88411DC5-0D70-4055-8500-FC8A610379DC}" srcOrd="4" destOrd="0" presId="urn:microsoft.com/office/officeart/2005/8/layout/list1"/>
    <dgm:cxn modelId="{DE513B79-0D97-4A6B-BC7B-89B52F22E8C2}" type="presParOf" srcId="{88411DC5-0D70-4055-8500-FC8A610379DC}" destId="{0FEB7321-672B-46BC-BBCB-9E99A1017686}" srcOrd="0" destOrd="0" presId="urn:microsoft.com/office/officeart/2005/8/layout/list1"/>
    <dgm:cxn modelId="{C6D07FC1-DA14-4066-B3F1-438BF2375E95}" type="presParOf" srcId="{88411DC5-0D70-4055-8500-FC8A610379DC}" destId="{EF408BA3-516D-43FF-AD2E-054408F58831}" srcOrd="1" destOrd="0" presId="urn:microsoft.com/office/officeart/2005/8/layout/list1"/>
    <dgm:cxn modelId="{1CB9F2E1-6AC9-48CB-995E-25AA0FA20524}" type="presParOf" srcId="{AA71FF52-1AA0-4B8F-AF8B-1987C9BC1017}" destId="{BA7106F0-7A6C-461D-8FF3-D7DD980C87F3}" srcOrd="5" destOrd="0" presId="urn:microsoft.com/office/officeart/2005/8/layout/list1"/>
    <dgm:cxn modelId="{67F80FC5-D09C-4679-A796-986B9A95DC15}" type="presParOf" srcId="{AA71FF52-1AA0-4B8F-AF8B-1987C9BC1017}" destId="{2BE66457-20D1-48E6-A210-EE0F3AB9D4E0}" srcOrd="6" destOrd="0" presId="urn:microsoft.com/office/officeart/2005/8/layout/list1"/>
    <dgm:cxn modelId="{CCEF6766-D3DA-42F0-B5B8-A65995CE2375}" type="presParOf" srcId="{AA71FF52-1AA0-4B8F-AF8B-1987C9BC1017}" destId="{8551119F-9525-4E41-B8D0-059D359B6ED1}" srcOrd="7" destOrd="0" presId="urn:microsoft.com/office/officeart/2005/8/layout/list1"/>
    <dgm:cxn modelId="{2FB5F7C1-A7A8-4B93-90C8-37D25CA03CE5}" type="presParOf" srcId="{AA71FF52-1AA0-4B8F-AF8B-1987C9BC1017}" destId="{9FBC27A7-40CF-4736-B76B-4B353FA9ED12}" srcOrd="8" destOrd="0" presId="urn:microsoft.com/office/officeart/2005/8/layout/list1"/>
    <dgm:cxn modelId="{E512898A-8089-437C-9D60-EF8324E0298A}" type="presParOf" srcId="{9FBC27A7-40CF-4736-B76B-4B353FA9ED12}" destId="{FF38741C-89CB-48A8-9D2E-7DEB90BF5E8D}" srcOrd="0" destOrd="0" presId="urn:microsoft.com/office/officeart/2005/8/layout/list1"/>
    <dgm:cxn modelId="{76094A0A-3C9E-432B-A5EB-2CC1BFBDE745}" type="presParOf" srcId="{9FBC27A7-40CF-4736-B76B-4B353FA9ED12}" destId="{F030BDB6-372B-45BF-90A2-4B6FD4D463CD}" srcOrd="1" destOrd="0" presId="urn:microsoft.com/office/officeart/2005/8/layout/list1"/>
    <dgm:cxn modelId="{026B89B4-8AE2-4272-85FD-278F5BD3A371}" type="presParOf" srcId="{AA71FF52-1AA0-4B8F-AF8B-1987C9BC1017}" destId="{C255CE8D-2A47-4E45-AEAF-CFFA90AE27AD}" srcOrd="9" destOrd="0" presId="urn:microsoft.com/office/officeart/2005/8/layout/list1"/>
    <dgm:cxn modelId="{2CF08A32-7979-488D-ACAD-EE3515301D60}" type="presParOf" srcId="{AA71FF52-1AA0-4B8F-AF8B-1987C9BC1017}" destId="{3E814873-D13C-4DBF-AA5A-A17A900535DA}"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4FD557F-959A-45D5-A1C4-E646D0A89203}" type="doc">
      <dgm:prSet loTypeId="urn:microsoft.com/office/officeart/2005/8/layout/hList1" loCatId="list" qsTypeId="urn:microsoft.com/office/officeart/2005/8/quickstyle/3d4" qsCatId="3D" csTypeId="urn:microsoft.com/office/officeart/2005/8/colors/accent1_2" csCatId="accent1" phldr="1"/>
      <dgm:spPr/>
      <dgm:t>
        <a:bodyPr/>
        <a:lstStyle/>
        <a:p>
          <a:endParaRPr lang="en-US"/>
        </a:p>
      </dgm:t>
    </dgm:pt>
    <dgm:pt modelId="{DC7E49F4-1A9E-4A36-93C8-3E8374F44678}">
      <dgm:prSet/>
      <dgm:spPr/>
      <dgm:t>
        <a:bodyPr/>
        <a:lstStyle/>
        <a:p>
          <a:pPr rtl="1"/>
          <a:r>
            <a:rPr lang="fa-IR" dirty="0" smtClean="0">
              <a:cs typeface="B Zar" pitchFamily="2" charset="-78"/>
            </a:rPr>
            <a:t>ثمر تا </a:t>
          </a:r>
          <a:r>
            <a:rPr lang="fa-IR" dirty="0" smtClean="0">
              <a:cs typeface="B Zar" pitchFamily="2" charset="-78"/>
            </a:rPr>
            <a:t>سررسید بازده‌ای است که تحت شرایط زیر حاصل می‌شود:</a:t>
          </a:r>
          <a:endParaRPr lang="en-US" dirty="0">
            <a:cs typeface="B Zar" pitchFamily="2" charset="-78"/>
          </a:endParaRPr>
        </a:p>
      </dgm:t>
    </dgm:pt>
    <dgm:pt modelId="{09785B01-1B11-4AF4-B218-EF1BE69D37AF}" type="parTrans" cxnId="{1515745F-BAA8-4A59-B9FB-81254530C37A}">
      <dgm:prSet/>
      <dgm:spPr/>
      <dgm:t>
        <a:bodyPr/>
        <a:lstStyle/>
        <a:p>
          <a:endParaRPr lang="en-US"/>
        </a:p>
      </dgm:t>
    </dgm:pt>
    <dgm:pt modelId="{3584560E-B7F9-4374-8044-4D75BD23688B}" type="sibTrans" cxnId="{1515745F-BAA8-4A59-B9FB-81254530C37A}">
      <dgm:prSet/>
      <dgm:spPr/>
      <dgm:t>
        <a:bodyPr/>
        <a:lstStyle/>
        <a:p>
          <a:endParaRPr lang="en-US"/>
        </a:p>
      </dgm:t>
    </dgm:pt>
    <dgm:pt modelId="{18BCAF3B-0AD4-4660-8B58-F0C6F240A051}">
      <dgm:prSet/>
      <dgm:spPr/>
      <dgm:t>
        <a:bodyPr/>
        <a:lstStyle/>
        <a:p>
          <a:pPr algn="justLow" rtl="1"/>
          <a:r>
            <a:rPr lang="fa-IR" dirty="0" smtClean="0">
              <a:cs typeface="B Zar" pitchFamily="2" charset="-78"/>
            </a:rPr>
            <a:t>اوراق قرضه به قیمت روز خریداری شود؛</a:t>
          </a:r>
          <a:endParaRPr lang="en-US" dirty="0">
            <a:cs typeface="B Zar" pitchFamily="2" charset="-78"/>
          </a:endParaRPr>
        </a:p>
      </dgm:t>
    </dgm:pt>
    <dgm:pt modelId="{DA24ACDD-8BDC-4586-9B69-603199A0B9AA}" type="parTrans" cxnId="{84857D12-C980-4909-8384-7D8415961452}">
      <dgm:prSet/>
      <dgm:spPr/>
      <dgm:t>
        <a:bodyPr/>
        <a:lstStyle/>
        <a:p>
          <a:endParaRPr lang="en-US"/>
        </a:p>
      </dgm:t>
    </dgm:pt>
    <dgm:pt modelId="{3CFFBBCF-8535-4C36-A77B-FA8B968678AB}" type="sibTrans" cxnId="{84857D12-C980-4909-8384-7D8415961452}">
      <dgm:prSet/>
      <dgm:spPr/>
      <dgm:t>
        <a:bodyPr/>
        <a:lstStyle/>
        <a:p>
          <a:endParaRPr lang="en-US"/>
        </a:p>
      </dgm:t>
    </dgm:pt>
    <dgm:pt modelId="{35098C20-A78D-4D68-9D44-16B8170BD48E}">
      <dgm:prSet/>
      <dgm:spPr/>
      <dgm:t>
        <a:bodyPr/>
        <a:lstStyle/>
        <a:p>
          <a:pPr algn="justLow" rtl="1"/>
          <a:r>
            <a:rPr lang="fa-IR" dirty="0" smtClean="0">
              <a:cs typeface="B Zar" pitchFamily="2" charset="-78"/>
            </a:rPr>
            <a:t>اوراق قرضه تا سررسید نگهداری شود؛</a:t>
          </a:r>
          <a:endParaRPr lang="en-US" dirty="0">
            <a:cs typeface="B Zar" pitchFamily="2" charset="-78"/>
          </a:endParaRPr>
        </a:p>
      </dgm:t>
    </dgm:pt>
    <dgm:pt modelId="{DB167D29-615B-4988-A09A-6587BCAD04EF}" type="parTrans" cxnId="{9FE20B1F-BA7A-40E0-831D-AEC7DEEE9741}">
      <dgm:prSet/>
      <dgm:spPr/>
      <dgm:t>
        <a:bodyPr/>
        <a:lstStyle/>
        <a:p>
          <a:endParaRPr lang="en-US"/>
        </a:p>
      </dgm:t>
    </dgm:pt>
    <dgm:pt modelId="{E43D555A-BBEB-46F1-8DCC-73741DEE2C02}" type="sibTrans" cxnId="{9FE20B1F-BA7A-40E0-831D-AEC7DEEE9741}">
      <dgm:prSet/>
      <dgm:spPr/>
      <dgm:t>
        <a:bodyPr/>
        <a:lstStyle/>
        <a:p>
          <a:endParaRPr lang="en-US"/>
        </a:p>
      </dgm:t>
    </dgm:pt>
    <dgm:pt modelId="{FA41C627-A57D-4229-A2DF-E7BEA2198D41}">
      <dgm:prSet/>
      <dgm:spPr/>
      <dgm:t>
        <a:bodyPr/>
        <a:lstStyle/>
        <a:p>
          <a:pPr algn="justLow" rtl="1"/>
          <a:r>
            <a:rPr lang="fa-IR" dirty="0" smtClean="0">
              <a:cs typeface="B Zar" pitchFamily="2" charset="-78"/>
            </a:rPr>
            <a:t>تمامی پرداخت‌های میان‌دوره‌ای با نرخ </a:t>
          </a:r>
          <a:r>
            <a:rPr lang="en-US" dirty="0" smtClean="0">
              <a:cs typeface="B Zar" pitchFamily="2" charset="-78"/>
            </a:rPr>
            <a:t>YTM</a:t>
          </a:r>
          <a:r>
            <a:rPr lang="fa-IR" dirty="0" smtClean="0">
              <a:cs typeface="B Zar" pitchFamily="2" charset="-78"/>
            </a:rPr>
            <a:t> سرمایه‌گذاری مجدد شود. </a:t>
          </a:r>
          <a:endParaRPr lang="en-US" dirty="0">
            <a:cs typeface="B Zar" pitchFamily="2" charset="-78"/>
          </a:endParaRPr>
        </a:p>
      </dgm:t>
    </dgm:pt>
    <dgm:pt modelId="{5D5FC221-CE18-4935-A396-ECDD27950478}" type="parTrans" cxnId="{49B20C0F-172A-4D50-A9F8-07A7DCD86276}">
      <dgm:prSet/>
      <dgm:spPr/>
      <dgm:t>
        <a:bodyPr/>
        <a:lstStyle/>
        <a:p>
          <a:endParaRPr lang="en-US"/>
        </a:p>
      </dgm:t>
    </dgm:pt>
    <dgm:pt modelId="{ED99FE6F-06E6-42E5-8D29-D3248852552A}" type="sibTrans" cxnId="{49B20C0F-172A-4D50-A9F8-07A7DCD86276}">
      <dgm:prSet/>
      <dgm:spPr/>
      <dgm:t>
        <a:bodyPr/>
        <a:lstStyle/>
        <a:p>
          <a:endParaRPr lang="en-US"/>
        </a:p>
      </dgm:t>
    </dgm:pt>
    <dgm:pt modelId="{FAC63622-A729-428C-ACA0-35EDC7E521E0}" type="pres">
      <dgm:prSet presAssocID="{E4FD557F-959A-45D5-A1C4-E646D0A89203}" presName="Name0" presStyleCnt="0">
        <dgm:presLayoutVars>
          <dgm:dir/>
          <dgm:animLvl val="lvl"/>
          <dgm:resizeHandles val="exact"/>
        </dgm:presLayoutVars>
      </dgm:prSet>
      <dgm:spPr/>
      <dgm:t>
        <a:bodyPr/>
        <a:lstStyle/>
        <a:p>
          <a:endParaRPr lang="en-US"/>
        </a:p>
      </dgm:t>
    </dgm:pt>
    <dgm:pt modelId="{851DF187-C56F-470E-A544-B3FE1D503231}" type="pres">
      <dgm:prSet presAssocID="{DC7E49F4-1A9E-4A36-93C8-3E8374F44678}" presName="composite" presStyleCnt="0"/>
      <dgm:spPr/>
    </dgm:pt>
    <dgm:pt modelId="{7D67F0D7-127D-4477-8E41-8EC069D87BEE}" type="pres">
      <dgm:prSet presAssocID="{DC7E49F4-1A9E-4A36-93C8-3E8374F44678}" presName="parTx" presStyleLbl="alignNode1" presStyleIdx="0" presStyleCnt="1">
        <dgm:presLayoutVars>
          <dgm:chMax val="0"/>
          <dgm:chPref val="0"/>
          <dgm:bulletEnabled val="1"/>
        </dgm:presLayoutVars>
      </dgm:prSet>
      <dgm:spPr/>
      <dgm:t>
        <a:bodyPr/>
        <a:lstStyle/>
        <a:p>
          <a:endParaRPr lang="en-US"/>
        </a:p>
      </dgm:t>
    </dgm:pt>
    <dgm:pt modelId="{11F270A7-4946-4E68-AABC-C236E1B18C72}" type="pres">
      <dgm:prSet presAssocID="{DC7E49F4-1A9E-4A36-93C8-3E8374F44678}" presName="desTx" presStyleLbl="alignAccFollowNode1" presStyleIdx="0" presStyleCnt="1">
        <dgm:presLayoutVars>
          <dgm:bulletEnabled val="1"/>
        </dgm:presLayoutVars>
      </dgm:prSet>
      <dgm:spPr/>
      <dgm:t>
        <a:bodyPr/>
        <a:lstStyle/>
        <a:p>
          <a:endParaRPr lang="en-US"/>
        </a:p>
      </dgm:t>
    </dgm:pt>
  </dgm:ptLst>
  <dgm:cxnLst>
    <dgm:cxn modelId="{4B246F20-F31D-4612-BF28-740B58864333}" type="presOf" srcId="{DC7E49F4-1A9E-4A36-93C8-3E8374F44678}" destId="{7D67F0D7-127D-4477-8E41-8EC069D87BEE}" srcOrd="0" destOrd="0" presId="urn:microsoft.com/office/officeart/2005/8/layout/hList1"/>
    <dgm:cxn modelId="{F523E9D6-1B9E-4123-9DAA-4E7D68F1864A}" type="presOf" srcId="{FA41C627-A57D-4229-A2DF-E7BEA2198D41}" destId="{11F270A7-4946-4E68-AABC-C236E1B18C72}" srcOrd="0" destOrd="2" presId="urn:microsoft.com/office/officeart/2005/8/layout/hList1"/>
    <dgm:cxn modelId="{84857D12-C980-4909-8384-7D8415961452}" srcId="{DC7E49F4-1A9E-4A36-93C8-3E8374F44678}" destId="{18BCAF3B-0AD4-4660-8B58-F0C6F240A051}" srcOrd="0" destOrd="0" parTransId="{DA24ACDD-8BDC-4586-9B69-603199A0B9AA}" sibTransId="{3CFFBBCF-8535-4C36-A77B-FA8B968678AB}"/>
    <dgm:cxn modelId="{37949DEA-6C85-4C8E-91C9-6139E97AAD10}" type="presOf" srcId="{E4FD557F-959A-45D5-A1C4-E646D0A89203}" destId="{FAC63622-A729-428C-ACA0-35EDC7E521E0}" srcOrd="0" destOrd="0" presId="urn:microsoft.com/office/officeart/2005/8/layout/hList1"/>
    <dgm:cxn modelId="{1515745F-BAA8-4A59-B9FB-81254530C37A}" srcId="{E4FD557F-959A-45D5-A1C4-E646D0A89203}" destId="{DC7E49F4-1A9E-4A36-93C8-3E8374F44678}" srcOrd="0" destOrd="0" parTransId="{09785B01-1B11-4AF4-B218-EF1BE69D37AF}" sibTransId="{3584560E-B7F9-4374-8044-4D75BD23688B}"/>
    <dgm:cxn modelId="{F049E296-AE91-4F89-926F-54204DB5536B}" type="presOf" srcId="{35098C20-A78D-4D68-9D44-16B8170BD48E}" destId="{11F270A7-4946-4E68-AABC-C236E1B18C72}" srcOrd="0" destOrd="1" presId="urn:microsoft.com/office/officeart/2005/8/layout/hList1"/>
    <dgm:cxn modelId="{1A4690CB-BCA1-414B-A950-059915780BF1}" type="presOf" srcId="{18BCAF3B-0AD4-4660-8B58-F0C6F240A051}" destId="{11F270A7-4946-4E68-AABC-C236E1B18C72}" srcOrd="0" destOrd="0" presId="urn:microsoft.com/office/officeart/2005/8/layout/hList1"/>
    <dgm:cxn modelId="{49B20C0F-172A-4D50-A9F8-07A7DCD86276}" srcId="{DC7E49F4-1A9E-4A36-93C8-3E8374F44678}" destId="{FA41C627-A57D-4229-A2DF-E7BEA2198D41}" srcOrd="2" destOrd="0" parTransId="{5D5FC221-CE18-4935-A396-ECDD27950478}" sibTransId="{ED99FE6F-06E6-42E5-8D29-D3248852552A}"/>
    <dgm:cxn modelId="{9FE20B1F-BA7A-40E0-831D-AEC7DEEE9741}" srcId="{DC7E49F4-1A9E-4A36-93C8-3E8374F44678}" destId="{35098C20-A78D-4D68-9D44-16B8170BD48E}" srcOrd="1" destOrd="0" parTransId="{DB167D29-615B-4988-A09A-6587BCAD04EF}" sibTransId="{E43D555A-BBEB-46F1-8DCC-73741DEE2C02}"/>
    <dgm:cxn modelId="{C9D5DBB6-5562-461A-AD61-165DC733DC62}" type="presParOf" srcId="{FAC63622-A729-428C-ACA0-35EDC7E521E0}" destId="{851DF187-C56F-470E-A544-B3FE1D503231}" srcOrd="0" destOrd="0" presId="urn:microsoft.com/office/officeart/2005/8/layout/hList1"/>
    <dgm:cxn modelId="{508BCBA3-A91A-4EBC-838A-D82EC10562C2}" type="presParOf" srcId="{851DF187-C56F-470E-A544-B3FE1D503231}" destId="{7D67F0D7-127D-4477-8E41-8EC069D87BEE}" srcOrd="0" destOrd="0" presId="urn:microsoft.com/office/officeart/2005/8/layout/hList1"/>
    <dgm:cxn modelId="{7776850A-29C4-459B-8ED3-C702ADE44833}" type="presParOf" srcId="{851DF187-C56F-470E-A544-B3FE1D503231}" destId="{11F270A7-4946-4E68-AABC-C236E1B18C7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BED25A8-5F47-4301-B654-DF587F44DABC}" type="doc">
      <dgm:prSet loTypeId="urn:microsoft.com/office/officeart/2005/8/layout/hierarchy3" loCatId="list" qsTypeId="urn:microsoft.com/office/officeart/2005/8/quickstyle/3d1" qsCatId="3D" csTypeId="urn:microsoft.com/office/officeart/2005/8/colors/accent2_1" csCatId="accent2"/>
      <dgm:spPr/>
      <dgm:t>
        <a:bodyPr/>
        <a:lstStyle/>
        <a:p>
          <a:endParaRPr lang="en-US"/>
        </a:p>
      </dgm:t>
    </dgm:pt>
    <dgm:pt modelId="{3397E9B4-BF28-400B-B761-3B5073048A02}">
      <dgm:prSet/>
      <dgm:spPr/>
      <dgm:t>
        <a:bodyPr/>
        <a:lstStyle/>
        <a:p>
          <a:pPr rtl="1"/>
          <a:r>
            <a:rPr lang="fa-IR" smtClean="0">
              <a:cs typeface="B Zar" pitchFamily="2" charset="-78"/>
            </a:rPr>
            <a:t>ریسک‌های سیستماتیک</a:t>
          </a:r>
          <a:endParaRPr lang="en-US">
            <a:cs typeface="B Zar" pitchFamily="2" charset="-78"/>
          </a:endParaRPr>
        </a:p>
      </dgm:t>
    </dgm:pt>
    <dgm:pt modelId="{9CD9F226-644B-44A8-9B7E-2211122143B4}" type="parTrans" cxnId="{3902C676-5E5A-43A5-BAE9-286FF632F1A5}">
      <dgm:prSet/>
      <dgm:spPr/>
      <dgm:t>
        <a:bodyPr/>
        <a:lstStyle/>
        <a:p>
          <a:endParaRPr lang="en-US">
            <a:cs typeface="B Zar" pitchFamily="2" charset="-78"/>
          </a:endParaRPr>
        </a:p>
      </dgm:t>
    </dgm:pt>
    <dgm:pt modelId="{22DDD608-7E52-4915-B28C-30B18B73EE5D}" type="sibTrans" cxnId="{3902C676-5E5A-43A5-BAE9-286FF632F1A5}">
      <dgm:prSet/>
      <dgm:spPr/>
      <dgm:t>
        <a:bodyPr/>
        <a:lstStyle/>
        <a:p>
          <a:endParaRPr lang="en-US">
            <a:cs typeface="B Zar" pitchFamily="2" charset="-78"/>
          </a:endParaRPr>
        </a:p>
      </dgm:t>
    </dgm:pt>
    <dgm:pt modelId="{389F8D0D-651D-4ADA-860F-CC396E547FEC}">
      <dgm:prSet/>
      <dgm:spPr/>
      <dgm:t>
        <a:bodyPr/>
        <a:lstStyle/>
        <a:p>
          <a:pPr rtl="1"/>
          <a:r>
            <a:rPr lang="fa-IR" smtClean="0">
              <a:cs typeface="B Zar" pitchFamily="2" charset="-78"/>
            </a:rPr>
            <a:t>ریسک ناشی از عوامل کلان اقتصادی</a:t>
          </a:r>
          <a:endParaRPr lang="en-US">
            <a:cs typeface="B Zar" pitchFamily="2" charset="-78"/>
          </a:endParaRPr>
        </a:p>
      </dgm:t>
    </dgm:pt>
    <dgm:pt modelId="{0E6CC07E-EE14-41DB-B3A9-87A1DE79DF98}" type="parTrans" cxnId="{0CB4CD47-F873-43D4-8964-43CB4B2F16A8}">
      <dgm:prSet/>
      <dgm:spPr/>
      <dgm:t>
        <a:bodyPr/>
        <a:lstStyle/>
        <a:p>
          <a:endParaRPr lang="en-US">
            <a:cs typeface="B Zar" pitchFamily="2" charset="-78"/>
          </a:endParaRPr>
        </a:p>
      </dgm:t>
    </dgm:pt>
    <dgm:pt modelId="{5DAD2DCE-77DF-4034-A58E-B56C365506A8}" type="sibTrans" cxnId="{0CB4CD47-F873-43D4-8964-43CB4B2F16A8}">
      <dgm:prSet/>
      <dgm:spPr/>
      <dgm:t>
        <a:bodyPr/>
        <a:lstStyle/>
        <a:p>
          <a:endParaRPr lang="en-US">
            <a:cs typeface="B Zar" pitchFamily="2" charset="-78"/>
          </a:endParaRPr>
        </a:p>
      </dgm:t>
    </dgm:pt>
    <dgm:pt modelId="{218C1D6A-30BE-4933-ABDF-122C3F4CDADE}">
      <dgm:prSet/>
      <dgm:spPr/>
      <dgm:t>
        <a:bodyPr/>
        <a:lstStyle/>
        <a:p>
          <a:pPr rtl="1"/>
          <a:r>
            <a:rPr lang="fa-IR" smtClean="0">
              <a:cs typeface="B Zar" pitchFamily="2" charset="-78"/>
            </a:rPr>
            <a:t>ریسک‌های غیرسیستماتیک</a:t>
          </a:r>
          <a:endParaRPr lang="en-US">
            <a:cs typeface="B Zar" pitchFamily="2" charset="-78"/>
          </a:endParaRPr>
        </a:p>
      </dgm:t>
    </dgm:pt>
    <dgm:pt modelId="{24F65F4B-4B1D-4771-98F1-A6B4288D7695}" type="parTrans" cxnId="{700CFAF2-EDB3-4CC2-9582-4BC01CDD6C79}">
      <dgm:prSet/>
      <dgm:spPr/>
      <dgm:t>
        <a:bodyPr/>
        <a:lstStyle/>
        <a:p>
          <a:endParaRPr lang="en-US">
            <a:cs typeface="B Zar" pitchFamily="2" charset="-78"/>
          </a:endParaRPr>
        </a:p>
      </dgm:t>
    </dgm:pt>
    <dgm:pt modelId="{F7A36EC1-3AA3-4852-A395-AB2AFDE43E40}" type="sibTrans" cxnId="{700CFAF2-EDB3-4CC2-9582-4BC01CDD6C79}">
      <dgm:prSet/>
      <dgm:spPr/>
      <dgm:t>
        <a:bodyPr/>
        <a:lstStyle/>
        <a:p>
          <a:endParaRPr lang="en-US">
            <a:cs typeface="B Zar" pitchFamily="2" charset="-78"/>
          </a:endParaRPr>
        </a:p>
      </dgm:t>
    </dgm:pt>
    <dgm:pt modelId="{FAF49C14-A1E2-48F3-B624-1DF0880E6894}">
      <dgm:prSet/>
      <dgm:spPr/>
      <dgm:t>
        <a:bodyPr/>
        <a:lstStyle/>
        <a:p>
          <a:pPr rtl="1"/>
          <a:r>
            <a:rPr lang="fa-IR" smtClean="0">
              <a:cs typeface="B Zar" pitchFamily="2" charset="-78"/>
            </a:rPr>
            <a:t>ریسک ناشی از ویژگی‌های ناشر ورق قرضه</a:t>
          </a:r>
          <a:endParaRPr lang="en-US">
            <a:cs typeface="B Zar" pitchFamily="2" charset="-78"/>
          </a:endParaRPr>
        </a:p>
      </dgm:t>
    </dgm:pt>
    <dgm:pt modelId="{B2962E26-9D55-4D7B-81DD-1C9BE9863C4C}" type="parTrans" cxnId="{E3B73806-950E-4457-9A5D-72B63023F019}">
      <dgm:prSet/>
      <dgm:spPr/>
      <dgm:t>
        <a:bodyPr/>
        <a:lstStyle/>
        <a:p>
          <a:endParaRPr lang="en-US">
            <a:cs typeface="B Zar" pitchFamily="2" charset="-78"/>
          </a:endParaRPr>
        </a:p>
      </dgm:t>
    </dgm:pt>
    <dgm:pt modelId="{F222A48A-DD66-48C8-A7A0-F2E1EFCA6C65}" type="sibTrans" cxnId="{E3B73806-950E-4457-9A5D-72B63023F019}">
      <dgm:prSet/>
      <dgm:spPr/>
      <dgm:t>
        <a:bodyPr/>
        <a:lstStyle/>
        <a:p>
          <a:endParaRPr lang="en-US">
            <a:cs typeface="B Zar" pitchFamily="2" charset="-78"/>
          </a:endParaRPr>
        </a:p>
      </dgm:t>
    </dgm:pt>
    <dgm:pt modelId="{DC5E5CCB-2B15-4F93-A93A-B94D9C36863D}" type="pres">
      <dgm:prSet presAssocID="{CBED25A8-5F47-4301-B654-DF587F44DABC}" presName="diagram" presStyleCnt="0">
        <dgm:presLayoutVars>
          <dgm:chPref val="1"/>
          <dgm:dir/>
          <dgm:animOne val="branch"/>
          <dgm:animLvl val="lvl"/>
          <dgm:resizeHandles/>
        </dgm:presLayoutVars>
      </dgm:prSet>
      <dgm:spPr/>
      <dgm:t>
        <a:bodyPr/>
        <a:lstStyle/>
        <a:p>
          <a:endParaRPr lang="en-US"/>
        </a:p>
      </dgm:t>
    </dgm:pt>
    <dgm:pt modelId="{2CDD12EF-3A80-4F8E-ADBB-C460E9C957EF}" type="pres">
      <dgm:prSet presAssocID="{3397E9B4-BF28-400B-B761-3B5073048A02}" presName="root" presStyleCnt="0"/>
      <dgm:spPr/>
    </dgm:pt>
    <dgm:pt modelId="{56A9E8DB-E80B-446F-B0B6-B80BA822FF7B}" type="pres">
      <dgm:prSet presAssocID="{3397E9B4-BF28-400B-B761-3B5073048A02}" presName="rootComposite" presStyleCnt="0"/>
      <dgm:spPr/>
    </dgm:pt>
    <dgm:pt modelId="{DFBCA250-40A2-4DF1-BF9B-318D67100AA1}" type="pres">
      <dgm:prSet presAssocID="{3397E9B4-BF28-400B-B761-3B5073048A02}" presName="rootText" presStyleLbl="node1" presStyleIdx="0" presStyleCnt="2"/>
      <dgm:spPr/>
      <dgm:t>
        <a:bodyPr/>
        <a:lstStyle/>
        <a:p>
          <a:endParaRPr lang="en-US"/>
        </a:p>
      </dgm:t>
    </dgm:pt>
    <dgm:pt modelId="{8DD38681-FBD7-4C93-A513-6AA3C25F54FA}" type="pres">
      <dgm:prSet presAssocID="{3397E9B4-BF28-400B-B761-3B5073048A02}" presName="rootConnector" presStyleLbl="node1" presStyleIdx="0" presStyleCnt="2"/>
      <dgm:spPr/>
      <dgm:t>
        <a:bodyPr/>
        <a:lstStyle/>
        <a:p>
          <a:endParaRPr lang="en-US"/>
        </a:p>
      </dgm:t>
    </dgm:pt>
    <dgm:pt modelId="{46495DEE-12B1-402A-B95D-F8DCE1972827}" type="pres">
      <dgm:prSet presAssocID="{3397E9B4-BF28-400B-B761-3B5073048A02}" presName="childShape" presStyleCnt="0"/>
      <dgm:spPr/>
    </dgm:pt>
    <dgm:pt modelId="{FDCF35A7-2B97-4D86-A36C-4BAFD99C75E0}" type="pres">
      <dgm:prSet presAssocID="{0E6CC07E-EE14-41DB-B3A9-87A1DE79DF98}" presName="Name13" presStyleLbl="parChTrans1D2" presStyleIdx="0" presStyleCnt="2"/>
      <dgm:spPr/>
      <dgm:t>
        <a:bodyPr/>
        <a:lstStyle/>
        <a:p>
          <a:endParaRPr lang="en-US"/>
        </a:p>
      </dgm:t>
    </dgm:pt>
    <dgm:pt modelId="{4776E812-059D-42DA-A46A-FE35A19FCCA2}" type="pres">
      <dgm:prSet presAssocID="{389F8D0D-651D-4ADA-860F-CC396E547FEC}" presName="childText" presStyleLbl="bgAcc1" presStyleIdx="0" presStyleCnt="2">
        <dgm:presLayoutVars>
          <dgm:bulletEnabled val="1"/>
        </dgm:presLayoutVars>
      </dgm:prSet>
      <dgm:spPr/>
      <dgm:t>
        <a:bodyPr/>
        <a:lstStyle/>
        <a:p>
          <a:endParaRPr lang="en-US"/>
        </a:p>
      </dgm:t>
    </dgm:pt>
    <dgm:pt modelId="{CCFF914A-4E22-46D4-85C9-130C14875230}" type="pres">
      <dgm:prSet presAssocID="{218C1D6A-30BE-4933-ABDF-122C3F4CDADE}" presName="root" presStyleCnt="0"/>
      <dgm:spPr/>
    </dgm:pt>
    <dgm:pt modelId="{2165A0F5-6F2D-42B3-A984-C1F7BC345EB8}" type="pres">
      <dgm:prSet presAssocID="{218C1D6A-30BE-4933-ABDF-122C3F4CDADE}" presName="rootComposite" presStyleCnt="0"/>
      <dgm:spPr/>
    </dgm:pt>
    <dgm:pt modelId="{78B361F1-8761-4550-A92F-2D2FBB13F10E}" type="pres">
      <dgm:prSet presAssocID="{218C1D6A-30BE-4933-ABDF-122C3F4CDADE}" presName="rootText" presStyleLbl="node1" presStyleIdx="1" presStyleCnt="2"/>
      <dgm:spPr/>
      <dgm:t>
        <a:bodyPr/>
        <a:lstStyle/>
        <a:p>
          <a:endParaRPr lang="en-US"/>
        </a:p>
      </dgm:t>
    </dgm:pt>
    <dgm:pt modelId="{EB08D4F9-94CB-496B-B071-699C224C5A8D}" type="pres">
      <dgm:prSet presAssocID="{218C1D6A-30BE-4933-ABDF-122C3F4CDADE}" presName="rootConnector" presStyleLbl="node1" presStyleIdx="1" presStyleCnt="2"/>
      <dgm:spPr/>
      <dgm:t>
        <a:bodyPr/>
        <a:lstStyle/>
        <a:p>
          <a:endParaRPr lang="en-US"/>
        </a:p>
      </dgm:t>
    </dgm:pt>
    <dgm:pt modelId="{17936512-E29D-4B1B-81A6-0EE9DE804B32}" type="pres">
      <dgm:prSet presAssocID="{218C1D6A-30BE-4933-ABDF-122C3F4CDADE}" presName="childShape" presStyleCnt="0"/>
      <dgm:spPr/>
    </dgm:pt>
    <dgm:pt modelId="{7435A28D-237E-4386-A602-70B035669ADF}" type="pres">
      <dgm:prSet presAssocID="{B2962E26-9D55-4D7B-81DD-1C9BE9863C4C}" presName="Name13" presStyleLbl="parChTrans1D2" presStyleIdx="1" presStyleCnt="2"/>
      <dgm:spPr/>
      <dgm:t>
        <a:bodyPr/>
        <a:lstStyle/>
        <a:p>
          <a:endParaRPr lang="en-US"/>
        </a:p>
      </dgm:t>
    </dgm:pt>
    <dgm:pt modelId="{E9C4D983-252F-4C49-BB7B-5664F9428438}" type="pres">
      <dgm:prSet presAssocID="{FAF49C14-A1E2-48F3-B624-1DF0880E6894}" presName="childText" presStyleLbl="bgAcc1" presStyleIdx="1" presStyleCnt="2">
        <dgm:presLayoutVars>
          <dgm:bulletEnabled val="1"/>
        </dgm:presLayoutVars>
      </dgm:prSet>
      <dgm:spPr/>
      <dgm:t>
        <a:bodyPr/>
        <a:lstStyle/>
        <a:p>
          <a:endParaRPr lang="en-US"/>
        </a:p>
      </dgm:t>
    </dgm:pt>
  </dgm:ptLst>
  <dgm:cxnLst>
    <dgm:cxn modelId="{4FF92269-D83A-4942-9594-D99098D0D554}" type="presOf" srcId="{3397E9B4-BF28-400B-B761-3B5073048A02}" destId="{DFBCA250-40A2-4DF1-BF9B-318D67100AA1}" srcOrd="0" destOrd="0" presId="urn:microsoft.com/office/officeart/2005/8/layout/hierarchy3"/>
    <dgm:cxn modelId="{DFC86943-56EE-4766-ADC4-457A53FE1A82}" type="presOf" srcId="{218C1D6A-30BE-4933-ABDF-122C3F4CDADE}" destId="{78B361F1-8761-4550-A92F-2D2FBB13F10E}" srcOrd="0" destOrd="0" presId="urn:microsoft.com/office/officeart/2005/8/layout/hierarchy3"/>
    <dgm:cxn modelId="{8CFAC547-AD52-4C54-9674-F6B9E7CDB909}" type="presOf" srcId="{B2962E26-9D55-4D7B-81DD-1C9BE9863C4C}" destId="{7435A28D-237E-4386-A602-70B035669ADF}" srcOrd="0" destOrd="0" presId="urn:microsoft.com/office/officeart/2005/8/layout/hierarchy3"/>
    <dgm:cxn modelId="{5BF2D49A-DAB5-4604-BA5B-0A8CD9048BB1}" type="presOf" srcId="{0E6CC07E-EE14-41DB-B3A9-87A1DE79DF98}" destId="{FDCF35A7-2B97-4D86-A36C-4BAFD99C75E0}" srcOrd="0" destOrd="0" presId="urn:microsoft.com/office/officeart/2005/8/layout/hierarchy3"/>
    <dgm:cxn modelId="{3902C676-5E5A-43A5-BAE9-286FF632F1A5}" srcId="{CBED25A8-5F47-4301-B654-DF587F44DABC}" destId="{3397E9B4-BF28-400B-B761-3B5073048A02}" srcOrd="0" destOrd="0" parTransId="{9CD9F226-644B-44A8-9B7E-2211122143B4}" sibTransId="{22DDD608-7E52-4915-B28C-30B18B73EE5D}"/>
    <dgm:cxn modelId="{A5FF9382-F6D2-4A8F-91E8-06BD8BB438F4}" type="presOf" srcId="{218C1D6A-30BE-4933-ABDF-122C3F4CDADE}" destId="{EB08D4F9-94CB-496B-B071-699C224C5A8D}" srcOrd="1" destOrd="0" presId="urn:microsoft.com/office/officeart/2005/8/layout/hierarchy3"/>
    <dgm:cxn modelId="{0CB4CD47-F873-43D4-8964-43CB4B2F16A8}" srcId="{3397E9B4-BF28-400B-B761-3B5073048A02}" destId="{389F8D0D-651D-4ADA-860F-CC396E547FEC}" srcOrd="0" destOrd="0" parTransId="{0E6CC07E-EE14-41DB-B3A9-87A1DE79DF98}" sibTransId="{5DAD2DCE-77DF-4034-A58E-B56C365506A8}"/>
    <dgm:cxn modelId="{7B9EAC06-680A-4AB2-A57B-9106C9F5602C}" type="presOf" srcId="{389F8D0D-651D-4ADA-860F-CC396E547FEC}" destId="{4776E812-059D-42DA-A46A-FE35A19FCCA2}" srcOrd="0" destOrd="0" presId="urn:microsoft.com/office/officeart/2005/8/layout/hierarchy3"/>
    <dgm:cxn modelId="{E3B73806-950E-4457-9A5D-72B63023F019}" srcId="{218C1D6A-30BE-4933-ABDF-122C3F4CDADE}" destId="{FAF49C14-A1E2-48F3-B624-1DF0880E6894}" srcOrd="0" destOrd="0" parTransId="{B2962E26-9D55-4D7B-81DD-1C9BE9863C4C}" sibTransId="{F222A48A-DD66-48C8-A7A0-F2E1EFCA6C65}"/>
    <dgm:cxn modelId="{8D5CFE3C-0257-4594-8C4B-DF6F026FB9D5}" type="presOf" srcId="{3397E9B4-BF28-400B-B761-3B5073048A02}" destId="{8DD38681-FBD7-4C93-A513-6AA3C25F54FA}" srcOrd="1" destOrd="0" presId="urn:microsoft.com/office/officeart/2005/8/layout/hierarchy3"/>
    <dgm:cxn modelId="{700CFAF2-EDB3-4CC2-9582-4BC01CDD6C79}" srcId="{CBED25A8-5F47-4301-B654-DF587F44DABC}" destId="{218C1D6A-30BE-4933-ABDF-122C3F4CDADE}" srcOrd="1" destOrd="0" parTransId="{24F65F4B-4B1D-4771-98F1-A6B4288D7695}" sibTransId="{F7A36EC1-3AA3-4852-A395-AB2AFDE43E40}"/>
    <dgm:cxn modelId="{82020369-5D33-4F52-A135-CDCA5869C43B}" type="presOf" srcId="{CBED25A8-5F47-4301-B654-DF587F44DABC}" destId="{DC5E5CCB-2B15-4F93-A93A-B94D9C36863D}" srcOrd="0" destOrd="0" presId="urn:microsoft.com/office/officeart/2005/8/layout/hierarchy3"/>
    <dgm:cxn modelId="{7B69D99F-D107-43BB-842A-06357B323D11}" type="presOf" srcId="{FAF49C14-A1E2-48F3-B624-1DF0880E6894}" destId="{E9C4D983-252F-4C49-BB7B-5664F9428438}" srcOrd="0" destOrd="0" presId="urn:microsoft.com/office/officeart/2005/8/layout/hierarchy3"/>
    <dgm:cxn modelId="{CD6C931F-5347-4761-BA5E-DBD806BEE990}" type="presParOf" srcId="{DC5E5CCB-2B15-4F93-A93A-B94D9C36863D}" destId="{2CDD12EF-3A80-4F8E-ADBB-C460E9C957EF}" srcOrd="0" destOrd="0" presId="urn:microsoft.com/office/officeart/2005/8/layout/hierarchy3"/>
    <dgm:cxn modelId="{E2B88D1B-0DB7-4F55-92D4-0AB4C7B4BA3C}" type="presParOf" srcId="{2CDD12EF-3A80-4F8E-ADBB-C460E9C957EF}" destId="{56A9E8DB-E80B-446F-B0B6-B80BA822FF7B}" srcOrd="0" destOrd="0" presId="urn:microsoft.com/office/officeart/2005/8/layout/hierarchy3"/>
    <dgm:cxn modelId="{EB3A3A1B-D521-4F98-8CD0-7AA254D2DF83}" type="presParOf" srcId="{56A9E8DB-E80B-446F-B0B6-B80BA822FF7B}" destId="{DFBCA250-40A2-4DF1-BF9B-318D67100AA1}" srcOrd="0" destOrd="0" presId="urn:microsoft.com/office/officeart/2005/8/layout/hierarchy3"/>
    <dgm:cxn modelId="{4126D5C8-0123-46AC-A84C-A147D0B36058}" type="presParOf" srcId="{56A9E8DB-E80B-446F-B0B6-B80BA822FF7B}" destId="{8DD38681-FBD7-4C93-A513-6AA3C25F54FA}" srcOrd="1" destOrd="0" presId="urn:microsoft.com/office/officeart/2005/8/layout/hierarchy3"/>
    <dgm:cxn modelId="{12EDD37E-E701-4157-9E11-FD5C80FD189D}" type="presParOf" srcId="{2CDD12EF-3A80-4F8E-ADBB-C460E9C957EF}" destId="{46495DEE-12B1-402A-B95D-F8DCE1972827}" srcOrd="1" destOrd="0" presId="urn:microsoft.com/office/officeart/2005/8/layout/hierarchy3"/>
    <dgm:cxn modelId="{FC32FFD1-E440-4D49-8211-3F6211FB8D52}" type="presParOf" srcId="{46495DEE-12B1-402A-B95D-F8DCE1972827}" destId="{FDCF35A7-2B97-4D86-A36C-4BAFD99C75E0}" srcOrd="0" destOrd="0" presId="urn:microsoft.com/office/officeart/2005/8/layout/hierarchy3"/>
    <dgm:cxn modelId="{32A2F86C-EE67-4A85-9686-E2A73DBE2851}" type="presParOf" srcId="{46495DEE-12B1-402A-B95D-F8DCE1972827}" destId="{4776E812-059D-42DA-A46A-FE35A19FCCA2}" srcOrd="1" destOrd="0" presId="urn:microsoft.com/office/officeart/2005/8/layout/hierarchy3"/>
    <dgm:cxn modelId="{51524C4C-6376-4770-8F20-5D9728412D81}" type="presParOf" srcId="{DC5E5CCB-2B15-4F93-A93A-B94D9C36863D}" destId="{CCFF914A-4E22-46D4-85C9-130C14875230}" srcOrd="1" destOrd="0" presId="urn:microsoft.com/office/officeart/2005/8/layout/hierarchy3"/>
    <dgm:cxn modelId="{3E569B56-B1C6-4B11-81F6-09296DAE6C14}" type="presParOf" srcId="{CCFF914A-4E22-46D4-85C9-130C14875230}" destId="{2165A0F5-6F2D-42B3-A984-C1F7BC345EB8}" srcOrd="0" destOrd="0" presId="urn:microsoft.com/office/officeart/2005/8/layout/hierarchy3"/>
    <dgm:cxn modelId="{98A2270C-0972-48BE-B9CC-4D458C0DADC0}" type="presParOf" srcId="{2165A0F5-6F2D-42B3-A984-C1F7BC345EB8}" destId="{78B361F1-8761-4550-A92F-2D2FBB13F10E}" srcOrd="0" destOrd="0" presId="urn:microsoft.com/office/officeart/2005/8/layout/hierarchy3"/>
    <dgm:cxn modelId="{3C73D207-5AE7-4E27-865C-53D7CF7FB3A3}" type="presParOf" srcId="{2165A0F5-6F2D-42B3-A984-C1F7BC345EB8}" destId="{EB08D4F9-94CB-496B-B071-699C224C5A8D}" srcOrd="1" destOrd="0" presId="urn:microsoft.com/office/officeart/2005/8/layout/hierarchy3"/>
    <dgm:cxn modelId="{7540AE58-129A-408E-9818-6C7B3171C0FB}" type="presParOf" srcId="{CCFF914A-4E22-46D4-85C9-130C14875230}" destId="{17936512-E29D-4B1B-81A6-0EE9DE804B32}" srcOrd="1" destOrd="0" presId="urn:microsoft.com/office/officeart/2005/8/layout/hierarchy3"/>
    <dgm:cxn modelId="{2929E715-3A1D-404B-B1CD-A096A73E33AF}" type="presParOf" srcId="{17936512-E29D-4B1B-81A6-0EE9DE804B32}" destId="{7435A28D-237E-4386-A602-70B035669ADF}" srcOrd="0" destOrd="0" presId="urn:microsoft.com/office/officeart/2005/8/layout/hierarchy3"/>
    <dgm:cxn modelId="{E26A3C22-E0D3-49FE-812A-7A08417DFF28}" type="presParOf" srcId="{17936512-E29D-4B1B-81A6-0EE9DE804B32}" destId="{E9C4D983-252F-4C49-BB7B-5664F9428438}"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093E7D8-34B3-415D-A604-CE72D7F5DE90}" type="doc">
      <dgm:prSet loTypeId="urn:microsoft.com/office/officeart/2005/8/layout/list1" loCatId="list" qsTypeId="urn:microsoft.com/office/officeart/2005/8/quickstyle/simple1" qsCatId="simple" csTypeId="urn:microsoft.com/office/officeart/2005/8/colors/accent3_3" csCatId="accent3"/>
      <dgm:spPr/>
      <dgm:t>
        <a:bodyPr/>
        <a:lstStyle/>
        <a:p>
          <a:endParaRPr lang="en-US"/>
        </a:p>
      </dgm:t>
    </dgm:pt>
    <dgm:pt modelId="{0CC66C96-4405-40B6-B339-E87DCD1FA478}">
      <dgm:prSet/>
      <dgm:spPr/>
      <dgm:t>
        <a:bodyPr/>
        <a:lstStyle/>
        <a:p>
          <a:pPr algn="ctr" rtl="1"/>
          <a:r>
            <a:rPr lang="fa-IR" smtClean="0">
              <a:cs typeface="B Zar" pitchFamily="2" charset="-78"/>
            </a:rPr>
            <a:t>ریسک‌های سیستماتیک</a:t>
          </a:r>
          <a:endParaRPr lang="en-US">
            <a:cs typeface="B Zar" pitchFamily="2" charset="-78"/>
          </a:endParaRPr>
        </a:p>
      </dgm:t>
    </dgm:pt>
    <dgm:pt modelId="{EC85DA52-1387-4E45-8B43-0750CD06E586}" type="parTrans" cxnId="{A31FE820-E80F-4D5B-8660-0C6B9E860D02}">
      <dgm:prSet/>
      <dgm:spPr/>
      <dgm:t>
        <a:bodyPr/>
        <a:lstStyle/>
        <a:p>
          <a:endParaRPr lang="en-US">
            <a:cs typeface="B Zar" pitchFamily="2" charset="-78"/>
          </a:endParaRPr>
        </a:p>
      </dgm:t>
    </dgm:pt>
    <dgm:pt modelId="{BB7659FC-D965-4C0C-B4E1-B372E3802DD3}" type="sibTrans" cxnId="{A31FE820-E80F-4D5B-8660-0C6B9E860D02}">
      <dgm:prSet/>
      <dgm:spPr/>
      <dgm:t>
        <a:bodyPr/>
        <a:lstStyle/>
        <a:p>
          <a:endParaRPr lang="en-US">
            <a:cs typeface="B Zar" pitchFamily="2" charset="-78"/>
          </a:endParaRPr>
        </a:p>
      </dgm:t>
    </dgm:pt>
    <dgm:pt modelId="{FF4BD2B0-E0D5-435C-9A6B-974A65BC84F2}">
      <dgm:prSet/>
      <dgm:spPr/>
      <dgm:t>
        <a:bodyPr/>
        <a:lstStyle/>
        <a:p>
          <a:pPr rtl="1"/>
          <a:r>
            <a:rPr lang="fa-IR" smtClean="0">
              <a:cs typeface="B Zar" pitchFamily="2" charset="-78"/>
            </a:rPr>
            <a:t>ریسک نرخ بهره</a:t>
          </a:r>
          <a:endParaRPr lang="en-US">
            <a:cs typeface="B Zar" pitchFamily="2" charset="-78"/>
          </a:endParaRPr>
        </a:p>
      </dgm:t>
    </dgm:pt>
    <dgm:pt modelId="{8EF49F8D-C2BE-4C90-B756-A46B3317BED7}" type="parTrans" cxnId="{2ADD068D-5A49-411C-BF75-138EF50CA2A1}">
      <dgm:prSet/>
      <dgm:spPr/>
      <dgm:t>
        <a:bodyPr/>
        <a:lstStyle/>
        <a:p>
          <a:endParaRPr lang="en-US">
            <a:cs typeface="B Zar" pitchFamily="2" charset="-78"/>
          </a:endParaRPr>
        </a:p>
      </dgm:t>
    </dgm:pt>
    <dgm:pt modelId="{D7A6DD31-27E0-4186-8176-B6734EF7C2B4}" type="sibTrans" cxnId="{2ADD068D-5A49-411C-BF75-138EF50CA2A1}">
      <dgm:prSet/>
      <dgm:spPr/>
      <dgm:t>
        <a:bodyPr/>
        <a:lstStyle/>
        <a:p>
          <a:endParaRPr lang="en-US">
            <a:cs typeface="B Zar" pitchFamily="2" charset="-78"/>
          </a:endParaRPr>
        </a:p>
      </dgm:t>
    </dgm:pt>
    <dgm:pt modelId="{73D56AB3-43D5-49E7-8D0C-C88CBF72D7A4}">
      <dgm:prSet/>
      <dgm:spPr/>
      <dgm:t>
        <a:bodyPr/>
        <a:lstStyle/>
        <a:p>
          <a:pPr rtl="0"/>
          <a:r>
            <a:rPr lang="en-US" smtClean="0">
              <a:cs typeface="B Zar" pitchFamily="2" charset="-78"/>
            </a:rPr>
            <a:t>Interest rate risk</a:t>
          </a:r>
          <a:endParaRPr lang="en-US">
            <a:cs typeface="B Zar" pitchFamily="2" charset="-78"/>
          </a:endParaRPr>
        </a:p>
      </dgm:t>
    </dgm:pt>
    <dgm:pt modelId="{CE3773A2-35C6-417E-9674-5A747119C3EF}" type="parTrans" cxnId="{B52B7707-F486-4DDA-BE61-910663A23591}">
      <dgm:prSet/>
      <dgm:spPr/>
      <dgm:t>
        <a:bodyPr/>
        <a:lstStyle/>
        <a:p>
          <a:endParaRPr lang="en-US">
            <a:cs typeface="B Zar" pitchFamily="2" charset="-78"/>
          </a:endParaRPr>
        </a:p>
      </dgm:t>
    </dgm:pt>
    <dgm:pt modelId="{94E033A8-A70F-4CE2-AE55-91A19EF6DA5E}" type="sibTrans" cxnId="{B52B7707-F486-4DDA-BE61-910663A23591}">
      <dgm:prSet/>
      <dgm:spPr/>
      <dgm:t>
        <a:bodyPr/>
        <a:lstStyle/>
        <a:p>
          <a:endParaRPr lang="en-US">
            <a:cs typeface="B Zar" pitchFamily="2" charset="-78"/>
          </a:endParaRPr>
        </a:p>
      </dgm:t>
    </dgm:pt>
    <dgm:pt modelId="{917E9668-CEDF-49B3-AA8F-865E24A1F8B3}">
      <dgm:prSet/>
      <dgm:spPr/>
      <dgm:t>
        <a:bodyPr/>
        <a:lstStyle/>
        <a:p>
          <a:pPr rtl="1"/>
          <a:r>
            <a:rPr lang="fa-IR" smtClean="0">
              <a:cs typeface="B Zar" pitchFamily="2" charset="-78"/>
            </a:rPr>
            <a:t>ریسک سرمایه‌گذاری مجدد</a:t>
          </a:r>
          <a:endParaRPr lang="en-US">
            <a:cs typeface="B Zar" pitchFamily="2" charset="-78"/>
          </a:endParaRPr>
        </a:p>
      </dgm:t>
    </dgm:pt>
    <dgm:pt modelId="{FC9D6C36-9479-49DC-BCA7-D511586EBFC0}" type="parTrans" cxnId="{DF9A1636-3FC1-4A26-A383-2784860C88EA}">
      <dgm:prSet/>
      <dgm:spPr/>
      <dgm:t>
        <a:bodyPr/>
        <a:lstStyle/>
        <a:p>
          <a:endParaRPr lang="en-US">
            <a:cs typeface="B Zar" pitchFamily="2" charset="-78"/>
          </a:endParaRPr>
        </a:p>
      </dgm:t>
    </dgm:pt>
    <dgm:pt modelId="{400F9BAA-6B0A-45BF-B5D8-EAF52EE52158}" type="sibTrans" cxnId="{DF9A1636-3FC1-4A26-A383-2784860C88EA}">
      <dgm:prSet/>
      <dgm:spPr/>
      <dgm:t>
        <a:bodyPr/>
        <a:lstStyle/>
        <a:p>
          <a:endParaRPr lang="en-US">
            <a:cs typeface="B Zar" pitchFamily="2" charset="-78"/>
          </a:endParaRPr>
        </a:p>
      </dgm:t>
    </dgm:pt>
    <dgm:pt modelId="{871988D8-2061-4F59-A384-59C46FC67C9A}">
      <dgm:prSet/>
      <dgm:spPr/>
      <dgm:t>
        <a:bodyPr/>
        <a:lstStyle/>
        <a:p>
          <a:pPr rtl="0"/>
          <a:r>
            <a:rPr lang="en-US" smtClean="0">
              <a:cs typeface="B Zar" pitchFamily="2" charset="-78"/>
            </a:rPr>
            <a:t>reinvestment risk</a:t>
          </a:r>
          <a:endParaRPr lang="en-US">
            <a:cs typeface="B Zar" pitchFamily="2" charset="-78"/>
          </a:endParaRPr>
        </a:p>
      </dgm:t>
    </dgm:pt>
    <dgm:pt modelId="{40AEE2A7-F7F1-4D3C-8445-28579878C70D}" type="parTrans" cxnId="{225D4C57-6944-4F1E-BF13-DDD8EB02E012}">
      <dgm:prSet/>
      <dgm:spPr/>
      <dgm:t>
        <a:bodyPr/>
        <a:lstStyle/>
        <a:p>
          <a:endParaRPr lang="en-US">
            <a:cs typeface="B Zar" pitchFamily="2" charset="-78"/>
          </a:endParaRPr>
        </a:p>
      </dgm:t>
    </dgm:pt>
    <dgm:pt modelId="{CC09D89E-6B49-4D4A-BAF9-E99ED26A89F0}" type="sibTrans" cxnId="{225D4C57-6944-4F1E-BF13-DDD8EB02E012}">
      <dgm:prSet/>
      <dgm:spPr/>
      <dgm:t>
        <a:bodyPr/>
        <a:lstStyle/>
        <a:p>
          <a:endParaRPr lang="en-US">
            <a:cs typeface="B Zar" pitchFamily="2" charset="-78"/>
          </a:endParaRPr>
        </a:p>
      </dgm:t>
    </dgm:pt>
    <dgm:pt modelId="{B48DED0D-9140-4023-9370-82343748E009}">
      <dgm:prSet/>
      <dgm:spPr/>
      <dgm:t>
        <a:bodyPr/>
        <a:lstStyle/>
        <a:p>
          <a:pPr rtl="1"/>
          <a:r>
            <a:rPr lang="fa-IR" smtClean="0">
              <a:cs typeface="B Zar" pitchFamily="2" charset="-78"/>
            </a:rPr>
            <a:t>ریسک قدرت خرید</a:t>
          </a:r>
          <a:endParaRPr lang="en-US">
            <a:cs typeface="B Zar" pitchFamily="2" charset="-78"/>
          </a:endParaRPr>
        </a:p>
      </dgm:t>
    </dgm:pt>
    <dgm:pt modelId="{1EA85548-DB07-478A-B2A5-CA30601E2B5B}" type="parTrans" cxnId="{A0256A2F-E59E-4537-AB84-DF4FF42BDB1D}">
      <dgm:prSet/>
      <dgm:spPr/>
      <dgm:t>
        <a:bodyPr/>
        <a:lstStyle/>
        <a:p>
          <a:endParaRPr lang="en-US">
            <a:cs typeface="B Zar" pitchFamily="2" charset="-78"/>
          </a:endParaRPr>
        </a:p>
      </dgm:t>
    </dgm:pt>
    <dgm:pt modelId="{3C04BCA5-DA8A-4A11-AD6F-BE13E64B9486}" type="sibTrans" cxnId="{A0256A2F-E59E-4537-AB84-DF4FF42BDB1D}">
      <dgm:prSet/>
      <dgm:spPr/>
      <dgm:t>
        <a:bodyPr/>
        <a:lstStyle/>
        <a:p>
          <a:endParaRPr lang="en-US">
            <a:cs typeface="B Zar" pitchFamily="2" charset="-78"/>
          </a:endParaRPr>
        </a:p>
      </dgm:t>
    </dgm:pt>
    <dgm:pt modelId="{406574B9-7379-4C0F-8BF1-5243F19AE480}">
      <dgm:prSet/>
      <dgm:spPr/>
      <dgm:t>
        <a:bodyPr/>
        <a:lstStyle/>
        <a:p>
          <a:pPr rtl="0"/>
          <a:r>
            <a:rPr lang="en-US" smtClean="0">
              <a:cs typeface="B Zar" pitchFamily="2" charset="-78"/>
            </a:rPr>
            <a:t>purchasing power risk</a:t>
          </a:r>
          <a:endParaRPr lang="en-US">
            <a:cs typeface="B Zar" pitchFamily="2" charset="-78"/>
          </a:endParaRPr>
        </a:p>
      </dgm:t>
    </dgm:pt>
    <dgm:pt modelId="{84BD6627-645E-4E88-9E19-9F4F9257EF13}" type="parTrans" cxnId="{F9386401-D75C-4ED4-BEB8-585C32D97C9E}">
      <dgm:prSet/>
      <dgm:spPr/>
      <dgm:t>
        <a:bodyPr/>
        <a:lstStyle/>
        <a:p>
          <a:endParaRPr lang="en-US">
            <a:cs typeface="B Zar" pitchFamily="2" charset="-78"/>
          </a:endParaRPr>
        </a:p>
      </dgm:t>
    </dgm:pt>
    <dgm:pt modelId="{909D5668-D9FC-4559-858F-891A9C8126CA}" type="sibTrans" cxnId="{F9386401-D75C-4ED4-BEB8-585C32D97C9E}">
      <dgm:prSet/>
      <dgm:spPr/>
      <dgm:t>
        <a:bodyPr/>
        <a:lstStyle/>
        <a:p>
          <a:endParaRPr lang="en-US">
            <a:cs typeface="B Zar" pitchFamily="2" charset="-78"/>
          </a:endParaRPr>
        </a:p>
      </dgm:t>
    </dgm:pt>
    <dgm:pt modelId="{840AEC72-444E-460A-9089-28F9F1849D52}">
      <dgm:prSet/>
      <dgm:spPr/>
      <dgm:t>
        <a:bodyPr/>
        <a:lstStyle/>
        <a:p>
          <a:pPr rtl="1"/>
          <a:r>
            <a:rPr lang="fa-IR" smtClean="0">
              <a:cs typeface="B Zar" pitchFamily="2" charset="-78"/>
            </a:rPr>
            <a:t>ریسک نرخ ارز</a:t>
          </a:r>
          <a:endParaRPr lang="en-US">
            <a:cs typeface="B Zar" pitchFamily="2" charset="-78"/>
          </a:endParaRPr>
        </a:p>
      </dgm:t>
    </dgm:pt>
    <dgm:pt modelId="{1D47D03F-3198-43B8-B6DB-E7B4EED029A9}" type="parTrans" cxnId="{54261707-4F4B-4A02-8220-3B9687CC991A}">
      <dgm:prSet/>
      <dgm:spPr/>
      <dgm:t>
        <a:bodyPr/>
        <a:lstStyle/>
        <a:p>
          <a:endParaRPr lang="en-US">
            <a:cs typeface="B Zar" pitchFamily="2" charset="-78"/>
          </a:endParaRPr>
        </a:p>
      </dgm:t>
    </dgm:pt>
    <dgm:pt modelId="{E8F36149-6DD7-4FC1-BA18-AA9F757FFF7E}" type="sibTrans" cxnId="{54261707-4F4B-4A02-8220-3B9687CC991A}">
      <dgm:prSet/>
      <dgm:spPr/>
      <dgm:t>
        <a:bodyPr/>
        <a:lstStyle/>
        <a:p>
          <a:endParaRPr lang="en-US">
            <a:cs typeface="B Zar" pitchFamily="2" charset="-78"/>
          </a:endParaRPr>
        </a:p>
      </dgm:t>
    </dgm:pt>
    <dgm:pt modelId="{E570A938-606C-4169-BE71-A07B7A4574EC}">
      <dgm:prSet/>
      <dgm:spPr/>
      <dgm:t>
        <a:bodyPr/>
        <a:lstStyle/>
        <a:p>
          <a:pPr rtl="0"/>
          <a:r>
            <a:rPr lang="en-US" smtClean="0">
              <a:cs typeface="B Zar" pitchFamily="2" charset="-78"/>
            </a:rPr>
            <a:t>foreign exchange risk</a:t>
          </a:r>
          <a:endParaRPr lang="en-US">
            <a:cs typeface="B Zar" pitchFamily="2" charset="-78"/>
          </a:endParaRPr>
        </a:p>
      </dgm:t>
    </dgm:pt>
    <dgm:pt modelId="{10758F0B-F66F-44D6-AFBB-4CE4196F0B08}" type="parTrans" cxnId="{CE8B7C87-0AF0-41F8-98C9-0A00390F9A23}">
      <dgm:prSet/>
      <dgm:spPr/>
      <dgm:t>
        <a:bodyPr/>
        <a:lstStyle/>
        <a:p>
          <a:endParaRPr lang="en-US">
            <a:cs typeface="B Zar" pitchFamily="2" charset="-78"/>
          </a:endParaRPr>
        </a:p>
      </dgm:t>
    </dgm:pt>
    <dgm:pt modelId="{FE108C78-8E21-47A3-8554-655D1F9602CF}" type="sibTrans" cxnId="{CE8B7C87-0AF0-41F8-98C9-0A00390F9A23}">
      <dgm:prSet/>
      <dgm:spPr/>
      <dgm:t>
        <a:bodyPr/>
        <a:lstStyle/>
        <a:p>
          <a:endParaRPr lang="en-US">
            <a:cs typeface="B Zar" pitchFamily="2" charset="-78"/>
          </a:endParaRPr>
        </a:p>
      </dgm:t>
    </dgm:pt>
    <dgm:pt modelId="{11E9A6B0-2392-4914-B247-265C2940FF9D}" type="pres">
      <dgm:prSet presAssocID="{5093E7D8-34B3-415D-A604-CE72D7F5DE90}" presName="linear" presStyleCnt="0">
        <dgm:presLayoutVars>
          <dgm:dir/>
          <dgm:animLvl val="lvl"/>
          <dgm:resizeHandles val="exact"/>
        </dgm:presLayoutVars>
      </dgm:prSet>
      <dgm:spPr/>
      <dgm:t>
        <a:bodyPr/>
        <a:lstStyle/>
        <a:p>
          <a:endParaRPr lang="en-US"/>
        </a:p>
      </dgm:t>
    </dgm:pt>
    <dgm:pt modelId="{75C58265-5300-46E9-8ECA-8ADEAAD5FEF2}" type="pres">
      <dgm:prSet presAssocID="{0CC66C96-4405-40B6-B339-E87DCD1FA478}" presName="parentLin" presStyleCnt="0"/>
      <dgm:spPr/>
    </dgm:pt>
    <dgm:pt modelId="{A358EAD5-39EB-4044-A6D6-1833DD311E42}" type="pres">
      <dgm:prSet presAssocID="{0CC66C96-4405-40B6-B339-E87DCD1FA478}" presName="parentLeftMargin" presStyleLbl="node1" presStyleIdx="0" presStyleCnt="1"/>
      <dgm:spPr/>
      <dgm:t>
        <a:bodyPr/>
        <a:lstStyle/>
        <a:p>
          <a:endParaRPr lang="en-US"/>
        </a:p>
      </dgm:t>
    </dgm:pt>
    <dgm:pt modelId="{6F6A5751-A1AB-4123-B23C-28CF06CD1422}" type="pres">
      <dgm:prSet presAssocID="{0CC66C96-4405-40B6-B339-E87DCD1FA478}" presName="parentText" presStyleLbl="node1" presStyleIdx="0" presStyleCnt="1">
        <dgm:presLayoutVars>
          <dgm:chMax val="0"/>
          <dgm:bulletEnabled val="1"/>
        </dgm:presLayoutVars>
      </dgm:prSet>
      <dgm:spPr/>
      <dgm:t>
        <a:bodyPr/>
        <a:lstStyle/>
        <a:p>
          <a:endParaRPr lang="en-US"/>
        </a:p>
      </dgm:t>
    </dgm:pt>
    <dgm:pt modelId="{CA874590-DAB4-4FC1-8F2D-A57793D85FDA}" type="pres">
      <dgm:prSet presAssocID="{0CC66C96-4405-40B6-B339-E87DCD1FA478}" presName="negativeSpace" presStyleCnt="0"/>
      <dgm:spPr/>
    </dgm:pt>
    <dgm:pt modelId="{3EE6E0F4-EE4D-4AE7-B55C-03F2FFD6BCCB}" type="pres">
      <dgm:prSet presAssocID="{0CC66C96-4405-40B6-B339-E87DCD1FA478}" presName="childText" presStyleLbl="conFgAcc1" presStyleIdx="0" presStyleCnt="1">
        <dgm:presLayoutVars>
          <dgm:bulletEnabled val="1"/>
        </dgm:presLayoutVars>
      </dgm:prSet>
      <dgm:spPr/>
      <dgm:t>
        <a:bodyPr/>
        <a:lstStyle/>
        <a:p>
          <a:endParaRPr lang="en-US"/>
        </a:p>
      </dgm:t>
    </dgm:pt>
  </dgm:ptLst>
  <dgm:cxnLst>
    <dgm:cxn modelId="{1D5263E6-5C0A-4C49-9BDC-EE7B3FB30858}" type="presOf" srcId="{B48DED0D-9140-4023-9370-82343748E009}" destId="{3EE6E0F4-EE4D-4AE7-B55C-03F2FFD6BCCB}" srcOrd="0" destOrd="4" presId="urn:microsoft.com/office/officeart/2005/8/layout/list1"/>
    <dgm:cxn modelId="{B2A50AEF-D484-43AD-9054-D9B2DC44F2CE}" type="presOf" srcId="{917E9668-CEDF-49B3-AA8F-865E24A1F8B3}" destId="{3EE6E0F4-EE4D-4AE7-B55C-03F2FFD6BCCB}" srcOrd="0" destOrd="2" presId="urn:microsoft.com/office/officeart/2005/8/layout/list1"/>
    <dgm:cxn modelId="{F9386401-D75C-4ED4-BEB8-585C32D97C9E}" srcId="{B48DED0D-9140-4023-9370-82343748E009}" destId="{406574B9-7379-4C0F-8BF1-5243F19AE480}" srcOrd="0" destOrd="0" parTransId="{84BD6627-645E-4E88-9E19-9F4F9257EF13}" sibTransId="{909D5668-D9FC-4559-858F-891A9C8126CA}"/>
    <dgm:cxn modelId="{54261707-4F4B-4A02-8220-3B9687CC991A}" srcId="{0CC66C96-4405-40B6-B339-E87DCD1FA478}" destId="{840AEC72-444E-460A-9089-28F9F1849D52}" srcOrd="3" destOrd="0" parTransId="{1D47D03F-3198-43B8-B6DB-E7B4EED029A9}" sibTransId="{E8F36149-6DD7-4FC1-BA18-AA9F757FFF7E}"/>
    <dgm:cxn modelId="{DF9A1636-3FC1-4A26-A383-2784860C88EA}" srcId="{0CC66C96-4405-40B6-B339-E87DCD1FA478}" destId="{917E9668-CEDF-49B3-AA8F-865E24A1F8B3}" srcOrd="1" destOrd="0" parTransId="{FC9D6C36-9479-49DC-BCA7-D511586EBFC0}" sibTransId="{400F9BAA-6B0A-45BF-B5D8-EAF52EE52158}"/>
    <dgm:cxn modelId="{2ADD068D-5A49-411C-BF75-138EF50CA2A1}" srcId="{0CC66C96-4405-40B6-B339-E87DCD1FA478}" destId="{FF4BD2B0-E0D5-435C-9A6B-974A65BC84F2}" srcOrd="0" destOrd="0" parTransId="{8EF49F8D-C2BE-4C90-B756-A46B3317BED7}" sibTransId="{D7A6DD31-27E0-4186-8176-B6734EF7C2B4}"/>
    <dgm:cxn modelId="{43665B31-E00B-4886-B98E-B94B20831935}" type="presOf" srcId="{FF4BD2B0-E0D5-435C-9A6B-974A65BC84F2}" destId="{3EE6E0F4-EE4D-4AE7-B55C-03F2FFD6BCCB}" srcOrd="0" destOrd="0" presId="urn:microsoft.com/office/officeart/2005/8/layout/list1"/>
    <dgm:cxn modelId="{43AFB986-3D95-440E-B047-51C40312BC01}" type="presOf" srcId="{406574B9-7379-4C0F-8BF1-5243F19AE480}" destId="{3EE6E0F4-EE4D-4AE7-B55C-03F2FFD6BCCB}" srcOrd="0" destOrd="5" presId="urn:microsoft.com/office/officeart/2005/8/layout/list1"/>
    <dgm:cxn modelId="{4FB8E5CC-0833-4666-9936-FAA09B8E217D}" type="presOf" srcId="{871988D8-2061-4F59-A384-59C46FC67C9A}" destId="{3EE6E0F4-EE4D-4AE7-B55C-03F2FFD6BCCB}" srcOrd="0" destOrd="3" presId="urn:microsoft.com/office/officeart/2005/8/layout/list1"/>
    <dgm:cxn modelId="{47A9FF38-C19B-4570-9F1F-E73B55ED426D}" type="presOf" srcId="{0CC66C96-4405-40B6-B339-E87DCD1FA478}" destId="{A358EAD5-39EB-4044-A6D6-1833DD311E42}" srcOrd="0" destOrd="0" presId="urn:microsoft.com/office/officeart/2005/8/layout/list1"/>
    <dgm:cxn modelId="{EB0734FA-6CED-42C3-A762-4A4A7D3469BC}" type="presOf" srcId="{840AEC72-444E-460A-9089-28F9F1849D52}" destId="{3EE6E0F4-EE4D-4AE7-B55C-03F2FFD6BCCB}" srcOrd="0" destOrd="6" presId="urn:microsoft.com/office/officeart/2005/8/layout/list1"/>
    <dgm:cxn modelId="{A31FE820-E80F-4D5B-8660-0C6B9E860D02}" srcId="{5093E7D8-34B3-415D-A604-CE72D7F5DE90}" destId="{0CC66C96-4405-40B6-B339-E87DCD1FA478}" srcOrd="0" destOrd="0" parTransId="{EC85DA52-1387-4E45-8B43-0750CD06E586}" sibTransId="{BB7659FC-D965-4C0C-B4E1-B372E3802DD3}"/>
    <dgm:cxn modelId="{F3C53E82-84BB-480F-B69B-C4ECB459BBB9}" type="presOf" srcId="{E570A938-606C-4169-BE71-A07B7A4574EC}" destId="{3EE6E0F4-EE4D-4AE7-B55C-03F2FFD6BCCB}" srcOrd="0" destOrd="7" presId="urn:microsoft.com/office/officeart/2005/8/layout/list1"/>
    <dgm:cxn modelId="{A0256A2F-E59E-4537-AB84-DF4FF42BDB1D}" srcId="{0CC66C96-4405-40B6-B339-E87DCD1FA478}" destId="{B48DED0D-9140-4023-9370-82343748E009}" srcOrd="2" destOrd="0" parTransId="{1EA85548-DB07-478A-B2A5-CA30601E2B5B}" sibTransId="{3C04BCA5-DA8A-4A11-AD6F-BE13E64B9486}"/>
    <dgm:cxn modelId="{B52B7707-F486-4DDA-BE61-910663A23591}" srcId="{FF4BD2B0-E0D5-435C-9A6B-974A65BC84F2}" destId="{73D56AB3-43D5-49E7-8D0C-C88CBF72D7A4}" srcOrd="0" destOrd="0" parTransId="{CE3773A2-35C6-417E-9674-5A747119C3EF}" sibTransId="{94E033A8-A70F-4CE2-AE55-91A19EF6DA5E}"/>
    <dgm:cxn modelId="{225D4C57-6944-4F1E-BF13-DDD8EB02E012}" srcId="{917E9668-CEDF-49B3-AA8F-865E24A1F8B3}" destId="{871988D8-2061-4F59-A384-59C46FC67C9A}" srcOrd="0" destOrd="0" parTransId="{40AEE2A7-F7F1-4D3C-8445-28579878C70D}" sibTransId="{CC09D89E-6B49-4D4A-BAF9-E99ED26A89F0}"/>
    <dgm:cxn modelId="{26F72C48-4D32-4A8C-850E-081F85FDFE18}" type="presOf" srcId="{5093E7D8-34B3-415D-A604-CE72D7F5DE90}" destId="{11E9A6B0-2392-4914-B247-265C2940FF9D}" srcOrd="0" destOrd="0" presId="urn:microsoft.com/office/officeart/2005/8/layout/list1"/>
    <dgm:cxn modelId="{1D4C395C-3706-4382-8025-B0E6C18191A8}" type="presOf" srcId="{73D56AB3-43D5-49E7-8D0C-C88CBF72D7A4}" destId="{3EE6E0F4-EE4D-4AE7-B55C-03F2FFD6BCCB}" srcOrd="0" destOrd="1" presId="urn:microsoft.com/office/officeart/2005/8/layout/list1"/>
    <dgm:cxn modelId="{FD45AB5B-1911-41B4-9412-28931B699662}" type="presOf" srcId="{0CC66C96-4405-40B6-B339-E87DCD1FA478}" destId="{6F6A5751-A1AB-4123-B23C-28CF06CD1422}" srcOrd="1" destOrd="0" presId="urn:microsoft.com/office/officeart/2005/8/layout/list1"/>
    <dgm:cxn modelId="{CE8B7C87-0AF0-41F8-98C9-0A00390F9A23}" srcId="{840AEC72-444E-460A-9089-28F9F1849D52}" destId="{E570A938-606C-4169-BE71-A07B7A4574EC}" srcOrd="0" destOrd="0" parTransId="{10758F0B-F66F-44D6-AFBB-4CE4196F0B08}" sibTransId="{FE108C78-8E21-47A3-8554-655D1F9602CF}"/>
    <dgm:cxn modelId="{FAFE0F24-857A-41C7-889B-00C7FAC21551}" type="presParOf" srcId="{11E9A6B0-2392-4914-B247-265C2940FF9D}" destId="{75C58265-5300-46E9-8ECA-8ADEAAD5FEF2}" srcOrd="0" destOrd="0" presId="urn:microsoft.com/office/officeart/2005/8/layout/list1"/>
    <dgm:cxn modelId="{81E7AEF6-07DE-4125-9A2C-DF69DC8B685E}" type="presParOf" srcId="{75C58265-5300-46E9-8ECA-8ADEAAD5FEF2}" destId="{A358EAD5-39EB-4044-A6D6-1833DD311E42}" srcOrd="0" destOrd="0" presId="urn:microsoft.com/office/officeart/2005/8/layout/list1"/>
    <dgm:cxn modelId="{DC3E5641-6B19-438F-A730-6AEA20DA4555}" type="presParOf" srcId="{75C58265-5300-46E9-8ECA-8ADEAAD5FEF2}" destId="{6F6A5751-A1AB-4123-B23C-28CF06CD1422}" srcOrd="1" destOrd="0" presId="urn:microsoft.com/office/officeart/2005/8/layout/list1"/>
    <dgm:cxn modelId="{4F887B49-713C-4E10-A026-8FCDACB6FFF4}" type="presParOf" srcId="{11E9A6B0-2392-4914-B247-265C2940FF9D}" destId="{CA874590-DAB4-4FC1-8F2D-A57793D85FDA}" srcOrd="1" destOrd="0" presId="urn:microsoft.com/office/officeart/2005/8/layout/list1"/>
    <dgm:cxn modelId="{BE747668-9CC2-42D5-98A1-09C0FCA94A6E}" type="presParOf" srcId="{11E9A6B0-2392-4914-B247-265C2940FF9D}" destId="{3EE6E0F4-EE4D-4AE7-B55C-03F2FFD6BCCB}"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37C8601-8820-4E70-95A7-B65C54896BEB}" type="doc">
      <dgm:prSet loTypeId="urn:microsoft.com/office/officeart/2005/8/layout/list1" loCatId="list" qsTypeId="urn:microsoft.com/office/officeart/2005/8/quickstyle/3d1" qsCatId="3D" csTypeId="urn:microsoft.com/office/officeart/2005/8/colors/accent3_3" csCatId="accent3"/>
      <dgm:spPr/>
      <dgm:t>
        <a:bodyPr/>
        <a:lstStyle/>
        <a:p>
          <a:endParaRPr lang="en-US"/>
        </a:p>
      </dgm:t>
    </dgm:pt>
    <dgm:pt modelId="{64796F55-915D-4BAF-A682-0A19BDFA2A48}">
      <dgm:prSet/>
      <dgm:spPr/>
      <dgm:t>
        <a:bodyPr/>
        <a:lstStyle/>
        <a:p>
          <a:pPr algn="ctr" rtl="1"/>
          <a:r>
            <a:rPr lang="fa-IR" dirty="0" smtClean="0">
              <a:cs typeface="B Zar" pitchFamily="2" charset="-78"/>
            </a:rPr>
            <a:t>ریسک‌های غیرسیستماتیک</a:t>
          </a:r>
          <a:endParaRPr lang="en-US" dirty="0">
            <a:cs typeface="B Zar" pitchFamily="2" charset="-78"/>
          </a:endParaRPr>
        </a:p>
      </dgm:t>
    </dgm:pt>
    <dgm:pt modelId="{4B17C691-74C8-4D33-9BAA-CB992BDDFDE5}" type="parTrans" cxnId="{6ACB6E69-0F14-48DB-859D-BCB576867917}">
      <dgm:prSet/>
      <dgm:spPr/>
      <dgm:t>
        <a:bodyPr/>
        <a:lstStyle/>
        <a:p>
          <a:endParaRPr lang="en-US">
            <a:cs typeface="B Zar" pitchFamily="2" charset="-78"/>
          </a:endParaRPr>
        </a:p>
      </dgm:t>
    </dgm:pt>
    <dgm:pt modelId="{6D40BD51-F775-4ABE-BF14-8DBED4F7E86D}" type="sibTrans" cxnId="{6ACB6E69-0F14-48DB-859D-BCB576867917}">
      <dgm:prSet/>
      <dgm:spPr/>
      <dgm:t>
        <a:bodyPr/>
        <a:lstStyle/>
        <a:p>
          <a:endParaRPr lang="en-US">
            <a:cs typeface="B Zar" pitchFamily="2" charset="-78"/>
          </a:endParaRPr>
        </a:p>
      </dgm:t>
    </dgm:pt>
    <dgm:pt modelId="{5C6F3BB0-361D-4305-818F-211E5B5F356F}">
      <dgm:prSet/>
      <dgm:spPr/>
      <dgm:t>
        <a:bodyPr/>
        <a:lstStyle/>
        <a:p>
          <a:pPr rtl="1"/>
          <a:r>
            <a:rPr lang="fa-IR" smtClean="0">
              <a:cs typeface="B Zar" pitchFamily="2" charset="-78"/>
            </a:rPr>
            <a:t>ریسک نکول (اعتباری)</a:t>
          </a:r>
          <a:endParaRPr lang="en-US">
            <a:cs typeface="B Zar" pitchFamily="2" charset="-78"/>
          </a:endParaRPr>
        </a:p>
      </dgm:t>
    </dgm:pt>
    <dgm:pt modelId="{450BFE2C-1197-44E6-8E87-45A2B651F4C7}" type="parTrans" cxnId="{F093E0B2-BD71-4029-84B7-2804E7E641FC}">
      <dgm:prSet/>
      <dgm:spPr/>
      <dgm:t>
        <a:bodyPr/>
        <a:lstStyle/>
        <a:p>
          <a:endParaRPr lang="en-US">
            <a:cs typeface="B Zar" pitchFamily="2" charset="-78"/>
          </a:endParaRPr>
        </a:p>
      </dgm:t>
    </dgm:pt>
    <dgm:pt modelId="{F5229601-9D39-4A59-9E0E-76F009C27F0E}" type="sibTrans" cxnId="{F093E0B2-BD71-4029-84B7-2804E7E641FC}">
      <dgm:prSet/>
      <dgm:spPr/>
      <dgm:t>
        <a:bodyPr/>
        <a:lstStyle/>
        <a:p>
          <a:endParaRPr lang="en-US">
            <a:cs typeface="B Zar" pitchFamily="2" charset="-78"/>
          </a:endParaRPr>
        </a:p>
      </dgm:t>
    </dgm:pt>
    <dgm:pt modelId="{11861854-2F1C-4307-8DC0-38CF896E1DE0}">
      <dgm:prSet/>
      <dgm:spPr/>
      <dgm:t>
        <a:bodyPr/>
        <a:lstStyle/>
        <a:p>
          <a:pPr rtl="0"/>
          <a:r>
            <a:rPr lang="en-US" smtClean="0">
              <a:cs typeface="B Zar" pitchFamily="2" charset="-78"/>
            </a:rPr>
            <a:t>credit risk</a:t>
          </a:r>
          <a:endParaRPr lang="en-US">
            <a:cs typeface="B Zar" pitchFamily="2" charset="-78"/>
          </a:endParaRPr>
        </a:p>
      </dgm:t>
    </dgm:pt>
    <dgm:pt modelId="{699A513B-93AD-428E-A412-3A65C7B95DE0}" type="parTrans" cxnId="{E2D1D928-7CBE-41B0-A4BB-309ABC4B2743}">
      <dgm:prSet/>
      <dgm:spPr/>
      <dgm:t>
        <a:bodyPr/>
        <a:lstStyle/>
        <a:p>
          <a:endParaRPr lang="en-US">
            <a:cs typeface="B Zar" pitchFamily="2" charset="-78"/>
          </a:endParaRPr>
        </a:p>
      </dgm:t>
    </dgm:pt>
    <dgm:pt modelId="{73653421-27A9-4222-8E94-45B6DFD10C29}" type="sibTrans" cxnId="{E2D1D928-7CBE-41B0-A4BB-309ABC4B2743}">
      <dgm:prSet/>
      <dgm:spPr/>
      <dgm:t>
        <a:bodyPr/>
        <a:lstStyle/>
        <a:p>
          <a:endParaRPr lang="en-US">
            <a:cs typeface="B Zar" pitchFamily="2" charset="-78"/>
          </a:endParaRPr>
        </a:p>
      </dgm:t>
    </dgm:pt>
    <dgm:pt modelId="{BDDCCC1B-3224-4686-9197-C3505F99BB3A}">
      <dgm:prSet/>
      <dgm:spPr/>
      <dgm:t>
        <a:bodyPr/>
        <a:lstStyle/>
        <a:p>
          <a:pPr rtl="1"/>
          <a:r>
            <a:rPr lang="fa-IR" smtClean="0">
              <a:cs typeface="B Zar" pitchFamily="2" charset="-78"/>
            </a:rPr>
            <a:t>ریسک استرجاع</a:t>
          </a:r>
          <a:endParaRPr lang="en-US">
            <a:cs typeface="B Zar" pitchFamily="2" charset="-78"/>
          </a:endParaRPr>
        </a:p>
      </dgm:t>
    </dgm:pt>
    <dgm:pt modelId="{9BAF7875-9D5D-456C-9F45-58EBCB3E186E}" type="parTrans" cxnId="{E00BA946-A3AB-4830-A38C-EA2ECDBCFA51}">
      <dgm:prSet/>
      <dgm:spPr/>
      <dgm:t>
        <a:bodyPr/>
        <a:lstStyle/>
        <a:p>
          <a:endParaRPr lang="en-US">
            <a:cs typeface="B Zar" pitchFamily="2" charset="-78"/>
          </a:endParaRPr>
        </a:p>
      </dgm:t>
    </dgm:pt>
    <dgm:pt modelId="{C35E4C17-E131-49B1-84EE-307A270CB64A}" type="sibTrans" cxnId="{E00BA946-A3AB-4830-A38C-EA2ECDBCFA51}">
      <dgm:prSet/>
      <dgm:spPr/>
      <dgm:t>
        <a:bodyPr/>
        <a:lstStyle/>
        <a:p>
          <a:endParaRPr lang="en-US">
            <a:cs typeface="B Zar" pitchFamily="2" charset="-78"/>
          </a:endParaRPr>
        </a:p>
      </dgm:t>
    </dgm:pt>
    <dgm:pt modelId="{9D6494C8-DF28-4090-91C5-9444A43313B4}">
      <dgm:prSet/>
      <dgm:spPr/>
      <dgm:t>
        <a:bodyPr/>
        <a:lstStyle/>
        <a:p>
          <a:pPr rtl="0"/>
          <a:r>
            <a:rPr lang="en-US" smtClean="0">
              <a:cs typeface="B Zar" pitchFamily="2" charset="-78"/>
            </a:rPr>
            <a:t>call risk</a:t>
          </a:r>
          <a:endParaRPr lang="en-US">
            <a:cs typeface="B Zar" pitchFamily="2" charset="-78"/>
          </a:endParaRPr>
        </a:p>
      </dgm:t>
    </dgm:pt>
    <dgm:pt modelId="{61280FEA-8A50-4976-9679-49220D3446C8}" type="parTrans" cxnId="{CEB9B178-BB2A-4B00-A79F-FC952F188378}">
      <dgm:prSet/>
      <dgm:spPr/>
      <dgm:t>
        <a:bodyPr/>
        <a:lstStyle/>
        <a:p>
          <a:endParaRPr lang="en-US">
            <a:cs typeface="B Zar" pitchFamily="2" charset="-78"/>
          </a:endParaRPr>
        </a:p>
      </dgm:t>
    </dgm:pt>
    <dgm:pt modelId="{CE052244-8C67-4C5E-ACF7-0D7410315949}" type="sibTrans" cxnId="{CEB9B178-BB2A-4B00-A79F-FC952F188378}">
      <dgm:prSet/>
      <dgm:spPr/>
      <dgm:t>
        <a:bodyPr/>
        <a:lstStyle/>
        <a:p>
          <a:endParaRPr lang="en-US">
            <a:cs typeface="B Zar" pitchFamily="2" charset="-78"/>
          </a:endParaRPr>
        </a:p>
      </dgm:t>
    </dgm:pt>
    <dgm:pt modelId="{7FA078C0-54C9-4C9B-9B3A-3BA9E539CF2E}">
      <dgm:prSet/>
      <dgm:spPr/>
      <dgm:t>
        <a:bodyPr/>
        <a:lstStyle/>
        <a:p>
          <a:pPr rtl="1"/>
          <a:r>
            <a:rPr lang="fa-IR" smtClean="0">
              <a:cs typeface="B Zar" pitchFamily="2" charset="-78"/>
            </a:rPr>
            <a:t>ریسک نقدینگی</a:t>
          </a:r>
          <a:endParaRPr lang="en-US">
            <a:cs typeface="B Zar" pitchFamily="2" charset="-78"/>
          </a:endParaRPr>
        </a:p>
      </dgm:t>
    </dgm:pt>
    <dgm:pt modelId="{A94846F1-276C-46A0-9337-E505845CB1FE}" type="parTrans" cxnId="{17571F94-102C-4573-9F91-39E0E7FD5D6F}">
      <dgm:prSet/>
      <dgm:spPr/>
      <dgm:t>
        <a:bodyPr/>
        <a:lstStyle/>
        <a:p>
          <a:endParaRPr lang="en-US">
            <a:cs typeface="B Zar" pitchFamily="2" charset="-78"/>
          </a:endParaRPr>
        </a:p>
      </dgm:t>
    </dgm:pt>
    <dgm:pt modelId="{925485F0-A1AF-4526-998A-BB7199EDB5A1}" type="sibTrans" cxnId="{17571F94-102C-4573-9F91-39E0E7FD5D6F}">
      <dgm:prSet/>
      <dgm:spPr/>
      <dgm:t>
        <a:bodyPr/>
        <a:lstStyle/>
        <a:p>
          <a:endParaRPr lang="en-US">
            <a:cs typeface="B Zar" pitchFamily="2" charset="-78"/>
          </a:endParaRPr>
        </a:p>
      </dgm:t>
    </dgm:pt>
    <dgm:pt modelId="{C54B919D-585B-46CE-8D14-3A525F364D57}">
      <dgm:prSet/>
      <dgm:spPr/>
      <dgm:t>
        <a:bodyPr/>
        <a:lstStyle/>
        <a:p>
          <a:pPr rtl="0"/>
          <a:r>
            <a:rPr lang="en-US" smtClean="0">
              <a:cs typeface="B Zar" pitchFamily="2" charset="-78"/>
            </a:rPr>
            <a:t>liquidity risk</a:t>
          </a:r>
          <a:endParaRPr lang="en-US">
            <a:cs typeface="B Zar" pitchFamily="2" charset="-78"/>
          </a:endParaRPr>
        </a:p>
      </dgm:t>
    </dgm:pt>
    <dgm:pt modelId="{D62B1512-447B-4FE5-9060-DD618DABE2A9}" type="parTrans" cxnId="{04E77272-CE06-4B59-8336-95E6EFA97563}">
      <dgm:prSet/>
      <dgm:spPr/>
      <dgm:t>
        <a:bodyPr/>
        <a:lstStyle/>
        <a:p>
          <a:endParaRPr lang="en-US">
            <a:cs typeface="B Zar" pitchFamily="2" charset="-78"/>
          </a:endParaRPr>
        </a:p>
      </dgm:t>
    </dgm:pt>
    <dgm:pt modelId="{AA3AEDC4-3857-4046-832C-687E48EC665B}" type="sibTrans" cxnId="{04E77272-CE06-4B59-8336-95E6EFA97563}">
      <dgm:prSet/>
      <dgm:spPr/>
      <dgm:t>
        <a:bodyPr/>
        <a:lstStyle/>
        <a:p>
          <a:endParaRPr lang="en-US">
            <a:cs typeface="B Zar" pitchFamily="2" charset="-78"/>
          </a:endParaRPr>
        </a:p>
      </dgm:t>
    </dgm:pt>
    <dgm:pt modelId="{182C4BBA-2806-4D96-A0DF-5753859BF292}" type="pres">
      <dgm:prSet presAssocID="{737C8601-8820-4E70-95A7-B65C54896BEB}" presName="linear" presStyleCnt="0">
        <dgm:presLayoutVars>
          <dgm:dir/>
          <dgm:animLvl val="lvl"/>
          <dgm:resizeHandles val="exact"/>
        </dgm:presLayoutVars>
      </dgm:prSet>
      <dgm:spPr/>
      <dgm:t>
        <a:bodyPr/>
        <a:lstStyle/>
        <a:p>
          <a:endParaRPr lang="en-US"/>
        </a:p>
      </dgm:t>
    </dgm:pt>
    <dgm:pt modelId="{D202E2BD-FD4F-4E9C-8F85-4B13EC9F17BA}" type="pres">
      <dgm:prSet presAssocID="{64796F55-915D-4BAF-A682-0A19BDFA2A48}" presName="parentLin" presStyleCnt="0"/>
      <dgm:spPr/>
    </dgm:pt>
    <dgm:pt modelId="{A69014D5-92C3-4466-89E6-2963C31492F0}" type="pres">
      <dgm:prSet presAssocID="{64796F55-915D-4BAF-A682-0A19BDFA2A48}" presName="parentLeftMargin" presStyleLbl="node1" presStyleIdx="0" presStyleCnt="1"/>
      <dgm:spPr/>
      <dgm:t>
        <a:bodyPr/>
        <a:lstStyle/>
        <a:p>
          <a:endParaRPr lang="en-US"/>
        </a:p>
      </dgm:t>
    </dgm:pt>
    <dgm:pt modelId="{972921C8-9018-449B-8DD3-6BD415C55BCB}" type="pres">
      <dgm:prSet presAssocID="{64796F55-915D-4BAF-A682-0A19BDFA2A48}" presName="parentText" presStyleLbl="node1" presStyleIdx="0" presStyleCnt="1">
        <dgm:presLayoutVars>
          <dgm:chMax val="0"/>
          <dgm:bulletEnabled val="1"/>
        </dgm:presLayoutVars>
      </dgm:prSet>
      <dgm:spPr/>
      <dgm:t>
        <a:bodyPr/>
        <a:lstStyle/>
        <a:p>
          <a:endParaRPr lang="en-US"/>
        </a:p>
      </dgm:t>
    </dgm:pt>
    <dgm:pt modelId="{0264874A-BCFC-42D7-909E-5CA276A42F93}" type="pres">
      <dgm:prSet presAssocID="{64796F55-915D-4BAF-A682-0A19BDFA2A48}" presName="negativeSpace" presStyleCnt="0"/>
      <dgm:spPr/>
    </dgm:pt>
    <dgm:pt modelId="{C7B88584-DE6A-4962-98CE-1437D0A7CF1A}" type="pres">
      <dgm:prSet presAssocID="{64796F55-915D-4BAF-A682-0A19BDFA2A48}" presName="childText" presStyleLbl="conFgAcc1" presStyleIdx="0" presStyleCnt="1">
        <dgm:presLayoutVars>
          <dgm:bulletEnabled val="1"/>
        </dgm:presLayoutVars>
      </dgm:prSet>
      <dgm:spPr/>
      <dgm:t>
        <a:bodyPr/>
        <a:lstStyle/>
        <a:p>
          <a:endParaRPr lang="en-US"/>
        </a:p>
      </dgm:t>
    </dgm:pt>
  </dgm:ptLst>
  <dgm:cxnLst>
    <dgm:cxn modelId="{FAC79B80-EA7A-4476-9604-41D88E9F9045}" type="presOf" srcId="{64796F55-915D-4BAF-A682-0A19BDFA2A48}" destId="{972921C8-9018-449B-8DD3-6BD415C55BCB}" srcOrd="1" destOrd="0" presId="urn:microsoft.com/office/officeart/2005/8/layout/list1"/>
    <dgm:cxn modelId="{D04F2630-74A3-4789-97B1-B093F5D94D96}" type="presOf" srcId="{BDDCCC1B-3224-4686-9197-C3505F99BB3A}" destId="{C7B88584-DE6A-4962-98CE-1437D0A7CF1A}" srcOrd="0" destOrd="2" presId="urn:microsoft.com/office/officeart/2005/8/layout/list1"/>
    <dgm:cxn modelId="{E2D1D928-7CBE-41B0-A4BB-309ABC4B2743}" srcId="{5C6F3BB0-361D-4305-818F-211E5B5F356F}" destId="{11861854-2F1C-4307-8DC0-38CF896E1DE0}" srcOrd="0" destOrd="0" parTransId="{699A513B-93AD-428E-A412-3A65C7B95DE0}" sibTransId="{73653421-27A9-4222-8E94-45B6DFD10C29}"/>
    <dgm:cxn modelId="{94BCC93E-D707-4DBB-85AE-AB268A987520}" type="presOf" srcId="{7FA078C0-54C9-4C9B-9B3A-3BA9E539CF2E}" destId="{C7B88584-DE6A-4962-98CE-1437D0A7CF1A}" srcOrd="0" destOrd="4" presId="urn:microsoft.com/office/officeart/2005/8/layout/list1"/>
    <dgm:cxn modelId="{F093E0B2-BD71-4029-84B7-2804E7E641FC}" srcId="{64796F55-915D-4BAF-A682-0A19BDFA2A48}" destId="{5C6F3BB0-361D-4305-818F-211E5B5F356F}" srcOrd="0" destOrd="0" parTransId="{450BFE2C-1197-44E6-8E87-45A2B651F4C7}" sibTransId="{F5229601-9D39-4A59-9E0E-76F009C27F0E}"/>
    <dgm:cxn modelId="{8C89E874-82C3-40C6-89F2-C909A05A4526}" type="presOf" srcId="{737C8601-8820-4E70-95A7-B65C54896BEB}" destId="{182C4BBA-2806-4D96-A0DF-5753859BF292}" srcOrd="0" destOrd="0" presId="urn:microsoft.com/office/officeart/2005/8/layout/list1"/>
    <dgm:cxn modelId="{478FB26E-5BC1-4B64-BF2B-0C902703F41B}" type="presOf" srcId="{9D6494C8-DF28-4090-91C5-9444A43313B4}" destId="{C7B88584-DE6A-4962-98CE-1437D0A7CF1A}" srcOrd="0" destOrd="3" presId="urn:microsoft.com/office/officeart/2005/8/layout/list1"/>
    <dgm:cxn modelId="{E00BA946-A3AB-4830-A38C-EA2ECDBCFA51}" srcId="{64796F55-915D-4BAF-A682-0A19BDFA2A48}" destId="{BDDCCC1B-3224-4686-9197-C3505F99BB3A}" srcOrd="1" destOrd="0" parTransId="{9BAF7875-9D5D-456C-9F45-58EBCB3E186E}" sibTransId="{C35E4C17-E131-49B1-84EE-307A270CB64A}"/>
    <dgm:cxn modelId="{17571F94-102C-4573-9F91-39E0E7FD5D6F}" srcId="{64796F55-915D-4BAF-A682-0A19BDFA2A48}" destId="{7FA078C0-54C9-4C9B-9B3A-3BA9E539CF2E}" srcOrd="2" destOrd="0" parTransId="{A94846F1-276C-46A0-9337-E505845CB1FE}" sibTransId="{925485F0-A1AF-4526-998A-BB7199EDB5A1}"/>
    <dgm:cxn modelId="{CEB9B178-BB2A-4B00-A79F-FC952F188378}" srcId="{BDDCCC1B-3224-4686-9197-C3505F99BB3A}" destId="{9D6494C8-DF28-4090-91C5-9444A43313B4}" srcOrd="0" destOrd="0" parTransId="{61280FEA-8A50-4976-9679-49220D3446C8}" sibTransId="{CE052244-8C67-4C5E-ACF7-0D7410315949}"/>
    <dgm:cxn modelId="{6ACB6E69-0F14-48DB-859D-BCB576867917}" srcId="{737C8601-8820-4E70-95A7-B65C54896BEB}" destId="{64796F55-915D-4BAF-A682-0A19BDFA2A48}" srcOrd="0" destOrd="0" parTransId="{4B17C691-74C8-4D33-9BAA-CB992BDDFDE5}" sibTransId="{6D40BD51-F775-4ABE-BF14-8DBED4F7E86D}"/>
    <dgm:cxn modelId="{763E521F-3B81-40D7-B2D8-D82B23977637}" type="presOf" srcId="{11861854-2F1C-4307-8DC0-38CF896E1DE0}" destId="{C7B88584-DE6A-4962-98CE-1437D0A7CF1A}" srcOrd="0" destOrd="1" presId="urn:microsoft.com/office/officeart/2005/8/layout/list1"/>
    <dgm:cxn modelId="{552B7501-E29E-4737-81DB-7CF921EF72DE}" type="presOf" srcId="{5C6F3BB0-361D-4305-818F-211E5B5F356F}" destId="{C7B88584-DE6A-4962-98CE-1437D0A7CF1A}" srcOrd="0" destOrd="0" presId="urn:microsoft.com/office/officeart/2005/8/layout/list1"/>
    <dgm:cxn modelId="{04E77272-CE06-4B59-8336-95E6EFA97563}" srcId="{7FA078C0-54C9-4C9B-9B3A-3BA9E539CF2E}" destId="{C54B919D-585B-46CE-8D14-3A525F364D57}" srcOrd="0" destOrd="0" parTransId="{D62B1512-447B-4FE5-9060-DD618DABE2A9}" sibTransId="{AA3AEDC4-3857-4046-832C-687E48EC665B}"/>
    <dgm:cxn modelId="{568A9BCA-648A-47AA-9B7E-F798E8C72652}" type="presOf" srcId="{64796F55-915D-4BAF-A682-0A19BDFA2A48}" destId="{A69014D5-92C3-4466-89E6-2963C31492F0}" srcOrd="0" destOrd="0" presId="urn:microsoft.com/office/officeart/2005/8/layout/list1"/>
    <dgm:cxn modelId="{23E3766B-4096-46C4-B7E2-5BF57FBCF537}" type="presOf" srcId="{C54B919D-585B-46CE-8D14-3A525F364D57}" destId="{C7B88584-DE6A-4962-98CE-1437D0A7CF1A}" srcOrd="0" destOrd="5" presId="urn:microsoft.com/office/officeart/2005/8/layout/list1"/>
    <dgm:cxn modelId="{C0DC3DB2-E335-4506-86CF-75314D978E89}" type="presParOf" srcId="{182C4BBA-2806-4D96-A0DF-5753859BF292}" destId="{D202E2BD-FD4F-4E9C-8F85-4B13EC9F17BA}" srcOrd="0" destOrd="0" presId="urn:microsoft.com/office/officeart/2005/8/layout/list1"/>
    <dgm:cxn modelId="{DEE1DE0C-6143-4651-8BA5-7F6D35F4E70D}" type="presParOf" srcId="{D202E2BD-FD4F-4E9C-8F85-4B13EC9F17BA}" destId="{A69014D5-92C3-4466-89E6-2963C31492F0}" srcOrd="0" destOrd="0" presId="urn:microsoft.com/office/officeart/2005/8/layout/list1"/>
    <dgm:cxn modelId="{CF01916D-8107-4F94-830F-753C8CE13DF5}" type="presParOf" srcId="{D202E2BD-FD4F-4E9C-8F85-4B13EC9F17BA}" destId="{972921C8-9018-449B-8DD3-6BD415C55BCB}" srcOrd="1" destOrd="0" presId="urn:microsoft.com/office/officeart/2005/8/layout/list1"/>
    <dgm:cxn modelId="{D556D946-E8DF-423B-9233-E55E1FBA3FAA}" type="presParOf" srcId="{182C4BBA-2806-4D96-A0DF-5753859BF292}" destId="{0264874A-BCFC-42D7-909E-5CA276A42F93}" srcOrd="1" destOrd="0" presId="urn:microsoft.com/office/officeart/2005/8/layout/list1"/>
    <dgm:cxn modelId="{14B007A5-8963-4EB7-9DC4-8058C02484FC}" type="presParOf" srcId="{182C4BBA-2806-4D96-A0DF-5753859BF292}" destId="{C7B88584-DE6A-4962-98CE-1437D0A7CF1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536D6B-46D2-4F92-9559-F54499162A48}" type="doc">
      <dgm:prSet loTypeId="urn:microsoft.com/office/officeart/2005/8/layout/hierarchy3" loCatId="hierarchy" qsTypeId="urn:microsoft.com/office/officeart/2005/8/quickstyle/3d2" qsCatId="3D" csTypeId="urn:microsoft.com/office/officeart/2005/8/colors/colorful3" csCatId="colorful"/>
      <dgm:spPr/>
      <dgm:t>
        <a:bodyPr/>
        <a:lstStyle/>
        <a:p>
          <a:endParaRPr lang="en-US"/>
        </a:p>
      </dgm:t>
    </dgm:pt>
    <dgm:pt modelId="{7AA1CEF5-668A-458C-AE88-3345D8986000}">
      <dgm:prSet custT="1"/>
      <dgm:spPr/>
      <dgm:t>
        <a:bodyPr/>
        <a:lstStyle/>
        <a:p>
          <a:pPr rtl="1"/>
          <a:r>
            <a:rPr lang="fa-IR" sz="3600" dirty="0" smtClean="0">
              <a:cs typeface="B Zar" pitchFamily="2" charset="-78"/>
            </a:rPr>
            <a:t>ابزار مالی بازار پول</a:t>
          </a:r>
          <a:endParaRPr lang="en-US" sz="3600" dirty="0">
            <a:cs typeface="B Zar" pitchFamily="2" charset="-78"/>
          </a:endParaRPr>
        </a:p>
      </dgm:t>
    </dgm:pt>
    <dgm:pt modelId="{A9E308C0-D7E9-4699-BE4A-D2D5DB347D40}" type="parTrans" cxnId="{658A0D35-FCA4-47D3-8001-D55CAE69FA06}">
      <dgm:prSet/>
      <dgm:spPr/>
      <dgm:t>
        <a:bodyPr/>
        <a:lstStyle/>
        <a:p>
          <a:endParaRPr lang="en-US">
            <a:cs typeface="B Zar" pitchFamily="2" charset="-78"/>
          </a:endParaRPr>
        </a:p>
      </dgm:t>
    </dgm:pt>
    <dgm:pt modelId="{FD73319C-83F4-4496-B7E2-CFBE4CA57B86}" type="sibTrans" cxnId="{658A0D35-FCA4-47D3-8001-D55CAE69FA06}">
      <dgm:prSet/>
      <dgm:spPr/>
      <dgm:t>
        <a:bodyPr/>
        <a:lstStyle/>
        <a:p>
          <a:endParaRPr lang="en-US">
            <a:cs typeface="B Zar" pitchFamily="2" charset="-78"/>
          </a:endParaRPr>
        </a:p>
      </dgm:t>
    </dgm:pt>
    <dgm:pt modelId="{75C95EC6-610F-4E51-B1A9-F41D5FF41C80}">
      <dgm:prSet/>
      <dgm:spPr/>
      <dgm:t>
        <a:bodyPr/>
        <a:lstStyle/>
        <a:p>
          <a:pPr rtl="0"/>
          <a:r>
            <a:rPr lang="en-US" dirty="0" smtClean="0">
              <a:cs typeface="B Zar" pitchFamily="2" charset="-78"/>
            </a:rPr>
            <a:t>money market instruments</a:t>
          </a:r>
          <a:endParaRPr lang="en-US" dirty="0">
            <a:cs typeface="B Zar" pitchFamily="2" charset="-78"/>
          </a:endParaRPr>
        </a:p>
      </dgm:t>
    </dgm:pt>
    <dgm:pt modelId="{A00BCB89-B6A4-47A7-82FA-13FDE4AA2E29}" type="parTrans" cxnId="{4932D47F-F898-4BC9-B4E9-A423CC0B9922}">
      <dgm:prSet/>
      <dgm:spPr/>
      <dgm:t>
        <a:bodyPr/>
        <a:lstStyle/>
        <a:p>
          <a:endParaRPr lang="en-US">
            <a:cs typeface="B Zar" pitchFamily="2" charset="-78"/>
          </a:endParaRPr>
        </a:p>
      </dgm:t>
    </dgm:pt>
    <dgm:pt modelId="{B0501B3C-6655-4874-86B0-C877881B3E7B}" type="sibTrans" cxnId="{4932D47F-F898-4BC9-B4E9-A423CC0B9922}">
      <dgm:prSet/>
      <dgm:spPr/>
      <dgm:t>
        <a:bodyPr/>
        <a:lstStyle/>
        <a:p>
          <a:endParaRPr lang="en-US">
            <a:cs typeface="B Zar" pitchFamily="2" charset="-78"/>
          </a:endParaRPr>
        </a:p>
      </dgm:t>
    </dgm:pt>
    <dgm:pt modelId="{D4058BB1-AB01-4B46-A547-29A1950FCE90}">
      <dgm:prSet custT="1"/>
      <dgm:spPr/>
      <dgm:t>
        <a:bodyPr/>
        <a:lstStyle/>
        <a:p>
          <a:pPr rtl="1"/>
          <a:r>
            <a:rPr lang="fa-IR" sz="3200" dirty="0" smtClean="0">
              <a:cs typeface="B Zar" pitchFamily="2" charset="-78"/>
            </a:rPr>
            <a:t>اوراق بهادار با درآمد ثابت</a:t>
          </a:r>
          <a:endParaRPr lang="en-US" sz="3200" dirty="0">
            <a:cs typeface="B Zar" pitchFamily="2" charset="-78"/>
          </a:endParaRPr>
        </a:p>
      </dgm:t>
    </dgm:pt>
    <dgm:pt modelId="{23A174C9-E329-43B4-B214-4B35B014EE8E}" type="parTrans" cxnId="{FA637CEF-857F-49D6-AA40-C81D2305F754}">
      <dgm:prSet/>
      <dgm:spPr/>
      <dgm:t>
        <a:bodyPr/>
        <a:lstStyle/>
        <a:p>
          <a:endParaRPr lang="en-US">
            <a:cs typeface="B Zar" pitchFamily="2" charset="-78"/>
          </a:endParaRPr>
        </a:p>
      </dgm:t>
    </dgm:pt>
    <dgm:pt modelId="{6263C8CC-D5A9-473A-82A1-FAEEA23D835C}" type="sibTrans" cxnId="{FA637CEF-857F-49D6-AA40-C81D2305F754}">
      <dgm:prSet/>
      <dgm:spPr/>
      <dgm:t>
        <a:bodyPr/>
        <a:lstStyle/>
        <a:p>
          <a:endParaRPr lang="en-US">
            <a:cs typeface="B Zar" pitchFamily="2" charset="-78"/>
          </a:endParaRPr>
        </a:p>
      </dgm:t>
    </dgm:pt>
    <dgm:pt modelId="{30B21F21-DE96-4882-A821-D3921F335820}">
      <dgm:prSet/>
      <dgm:spPr/>
      <dgm:t>
        <a:bodyPr/>
        <a:lstStyle/>
        <a:p>
          <a:pPr rtl="0"/>
          <a:r>
            <a:rPr lang="en-US" smtClean="0">
              <a:cs typeface="B Zar" pitchFamily="2" charset="-78"/>
            </a:rPr>
            <a:t>fixed income securities</a:t>
          </a:r>
          <a:endParaRPr lang="en-US">
            <a:cs typeface="B Zar" pitchFamily="2" charset="-78"/>
          </a:endParaRPr>
        </a:p>
      </dgm:t>
    </dgm:pt>
    <dgm:pt modelId="{5BC1412B-4D4A-4EF1-B766-69F5FA745719}" type="parTrans" cxnId="{FDE4A54D-1124-4CC7-9C60-44B397D59B34}">
      <dgm:prSet/>
      <dgm:spPr/>
      <dgm:t>
        <a:bodyPr/>
        <a:lstStyle/>
        <a:p>
          <a:endParaRPr lang="en-US">
            <a:cs typeface="B Zar" pitchFamily="2" charset="-78"/>
          </a:endParaRPr>
        </a:p>
      </dgm:t>
    </dgm:pt>
    <dgm:pt modelId="{988F290A-6F88-4B9D-8E59-1353129B0CAA}" type="sibTrans" cxnId="{FDE4A54D-1124-4CC7-9C60-44B397D59B34}">
      <dgm:prSet/>
      <dgm:spPr/>
      <dgm:t>
        <a:bodyPr/>
        <a:lstStyle/>
        <a:p>
          <a:endParaRPr lang="en-US">
            <a:cs typeface="B Zar" pitchFamily="2" charset="-78"/>
          </a:endParaRPr>
        </a:p>
      </dgm:t>
    </dgm:pt>
    <dgm:pt modelId="{DB790CEE-2E2A-4554-B914-98610CA5E95D}" type="pres">
      <dgm:prSet presAssocID="{72536D6B-46D2-4F92-9559-F54499162A48}" presName="diagram" presStyleCnt="0">
        <dgm:presLayoutVars>
          <dgm:chPref val="1"/>
          <dgm:dir/>
          <dgm:animOne val="branch"/>
          <dgm:animLvl val="lvl"/>
          <dgm:resizeHandles/>
        </dgm:presLayoutVars>
      </dgm:prSet>
      <dgm:spPr/>
      <dgm:t>
        <a:bodyPr/>
        <a:lstStyle/>
        <a:p>
          <a:endParaRPr lang="en-US"/>
        </a:p>
      </dgm:t>
    </dgm:pt>
    <dgm:pt modelId="{4A616138-0563-474A-80B2-B64785512D6B}" type="pres">
      <dgm:prSet presAssocID="{7AA1CEF5-668A-458C-AE88-3345D8986000}" presName="root" presStyleCnt="0"/>
      <dgm:spPr/>
    </dgm:pt>
    <dgm:pt modelId="{30C41DDA-2B06-4C24-B7B6-8162D9AAF839}" type="pres">
      <dgm:prSet presAssocID="{7AA1CEF5-668A-458C-AE88-3345D8986000}" presName="rootComposite" presStyleCnt="0"/>
      <dgm:spPr/>
    </dgm:pt>
    <dgm:pt modelId="{D2A8CC30-F14D-48E8-B787-9BF40E8438AE}" type="pres">
      <dgm:prSet presAssocID="{7AA1CEF5-668A-458C-AE88-3345D8986000}" presName="rootText" presStyleLbl="node1" presStyleIdx="0" presStyleCnt="2"/>
      <dgm:spPr/>
      <dgm:t>
        <a:bodyPr/>
        <a:lstStyle/>
        <a:p>
          <a:endParaRPr lang="en-US"/>
        </a:p>
      </dgm:t>
    </dgm:pt>
    <dgm:pt modelId="{010DBE82-6A77-4C06-9EB0-42CADA7D2276}" type="pres">
      <dgm:prSet presAssocID="{7AA1CEF5-668A-458C-AE88-3345D8986000}" presName="rootConnector" presStyleLbl="node1" presStyleIdx="0" presStyleCnt="2"/>
      <dgm:spPr/>
      <dgm:t>
        <a:bodyPr/>
        <a:lstStyle/>
        <a:p>
          <a:endParaRPr lang="en-US"/>
        </a:p>
      </dgm:t>
    </dgm:pt>
    <dgm:pt modelId="{02E97E9D-A976-4293-BB32-57A1102BFD77}" type="pres">
      <dgm:prSet presAssocID="{7AA1CEF5-668A-458C-AE88-3345D8986000}" presName="childShape" presStyleCnt="0"/>
      <dgm:spPr/>
    </dgm:pt>
    <dgm:pt modelId="{46391908-0D75-46DB-B91B-BD497EDAE166}" type="pres">
      <dgm:prSet presAssocID="{A00BCB89-B6A4-47A7-82FA-13FDE4AA2E29}" presName="Name13" presStyleLbl="parChTrans1D2" presStyleIdx="0" presStyleCnt="2"/>
      <dgm:spPr/>
      <dgm:t>
        <a:bodyPr/>
        <a:lstStyle/>
        <a:p>
          <a:endParaRPr lang="en-US"/>
        </a:p>
      </dgm:t>
    </dgm:pt>
    <dgm:pt modelId="{D2A9456D-783E-4B0C-A85E-4E3FDDBB3C06}" type="pres">
      <dgm:prSet presAssocID="{75C95EC6-610F-4E51-B1A9-F41D5FF41C80}" presName="childText" presStyleLbl="bgAcc1" presStyleIdx="0" presStyleCnt="2">
        <dgm:presLayoutVars>
          <dgm:bulletEnabled val="1"/>
        </dgm:presLayoutVars>
      </dgm:prSet>
      <dgm:spPr/>
      <dgm:t>
        <a:bodyPr/>
        <a:lstStyle/>
        <a:p>
          <a:endParaRPr lang="en-US"/>
        </a:p>
      </dgm:t>
    </dgm:pt>
    <dgm:pt modelId="{D9601779-AEBF-497B-839B-84C2E4A85444}" type="pres">
      <dgm:prSet presAssocID="{D4058BB1-AB01-4B46-A547-29A1950FCE90}" presName="root" presStyleCnt="0"/>
      <dgm:spPr/>
    </dgm:pt>
    <dgm:pt modelId="{C3004797-25B5-48F9-A598-F7A5B2825369}" type="pres">
      <dgm:prSet presAssocID="{D4058BB1-AB01-4B46-A547-29A1950FCE90}" presName="rootComposite" presStyleCnt="0"/>
      <dgm:spPr/>
    </dgm:pt>
    <dgm:pt modelId="{F45AAFE4-E732-4314-BA82-CB323EA982B3}" type="pres">
      <dgm:prSet presAssocID="{D4058BB1-AB01-4B46-A547-29A1950FCE90}" presName="rootText" presStyleLbl="node1" presStyleIdx="1" presStyleCnt="2"/>
      <dgm:spPr/>
      <dgm:t>
        <a:bodyPr/>
        <a:lstStyle/>
        <a:p>
          <a:endParaRPr lang="en-US"/>
        </a:p>
      </dgm:t>
    </dgm:pt>
    <dgm:pt modelId="{D74E2C80-E2DA-4318-B9F1-FB7A2B4B2DCC}" type="pres">
      <dgm:prSet presAssocID="{D4058BB1-AB01-4B46-A547-29A1950FCE90}" presName="rootConnector" presStyleLbl="node1" presStyleIdx="1" presStyleCnt="2"/>
      <dgm:spPr/>
      <dgm:t>
        <a:bodyPr/>
        <a:lstStyle/>
        <a:p>
          <a:endParaRPr lang="en-US"/>
        </a:p>
      </dgm:t>
    </dgm:pt>
    <dgm:pt modelId="{2C3AFADF-2FF9-4170-AAA4-C33BA00B27E2}" type="pres">
      <dgm:prSet presAssocID="{D4058BB1-AB01-4B46-A547-29A1950FCE90}" presName="childShape" presStyleCnt="0"/>
      <dgm:spPr/>
    </dgm:pt>
    <dgm:pt modelId="{4E7744FE-0402-4898-8DCD-CB3874ECD46D}" type="pres">
      <dgm:prSet presAssocID="{5BC1412B-4D4A-4EF1-B766-69F5FA745719}" presName="Name13" presStyleLbl="parChTrans1D2" presStyleIdx="1" presStyleCnt="2"/>
      <dgm:spPr/>
      <dgm:t>
        <a:bodyPr/>
        <a:lstStyle/>
        <a:p>
          <a:endParaRPr lang="en-US"/>
        </a:p>
      </dgm:t>
    </dgm:pt>
    <dgm:pt modelId="{1C44408C-087C-4C25-90BD-9547C6746451}" type="pres">
      <dgm:prSet presAssocID="{30B21F21-DE96-4882-A821-D3921F335820}" presName="childText" presStyleLbl="bgAcc1" presStyleIdx="1" presStyleCnt="2">
        <dgm:presLayoutVars>
          <dgm:bulletEnabled val="1"/>
        </dgm:presLayoutVars>
      </dgm:prSet>
      <dgm:spPr/>
      <dgm:t>
        <a:bodyPr/>
        <a:lstStyle/>
        <a:p>
          <a:endParaRPr lang="en-US"/>
        </a:p>
      </dgm:t>
    </dgm:pt>
  </dgm:ptLst>
  <dgm:cxnLst>
    <dgm:cxn modelId="{B846BE2C-A200-4863-8874-1A014C9D33DA}" type="presOf" srcId="{7AA1CEF5-668A-458C-AE88-3345D8986000}" destId="{D2A8CC30-F14D-48E8-B787-9BF40E8438AE}" srcOrd="0" destOrd="0" presId="urn:microsoft.com/office/officeart/2005/8/layout/hierarchy3"/>
    <dgm:cxn modelId="{FDE4A54D-1124-4CC7-9C60-44B397D59B34}" srcId="{D4058BB1-AB01-4B46-A547-29A1950FCE90}" destId="{30B21F21-DE96-4882-A821-D3921F335820}" srcOrd="0" destOrd="0" parTransId="{5BC1412B-4D4A-4EF1-B766-69F5FA745719}" sibTransId="{988F290A-6F88-4B9D-8E59-1353129B0CAA}"/>
    <dgm:cxn modelId="{95478FB4-1906-4618-97B7-4DEAAA36A34F}" type="presOf" srcId="{D4058BB1-AB01-4B46-A547-29A1950FCE90}" destId="{F45AAFE4-E732-4314-BA82-CB323EA982B3}" srcOrd="0" destOrd="0" presId="urn:microsoft.com/office/officeart/2005/8/layout/hierarchy3"/>
    <dgm:cxn modelId="{9A30A20E-F63C-4676-9117-D9D0F2E9334D}" type="presOf" srcId="{75C95EC6-610F-4E51-B1A9-F41D5FF41C80}" destId="{D2A9456D-783E-4B0C-A85E-4E3FDDBB3C06}" srcOrd="0" destOrd="0" presId="urn:microsoft.com/office/officeart/2005/8/layout/hierarchy3"/>
    <dgm:cxn modelId="{4932D47F-F898-4BC9-B4E9-A423CC0B9922}" srcId="{7AA1CEF5-668A-458C-AE88-3345D8986000}" destId="{75C95EC6-610F-4E51-B1A9-F41D5FF41C80}" srcOrd="0" destOrd="0" parTransId="{A00BCB89-B6A4-47A7-82FA-13FDE4AA2E29}" sibTransId="{B0501B3C-6655-4874-86B0-C877881B3E7B}"/>
    <dgm:cxn modelId="{60BD27C8-A8F8-46FD-AC64-B0E19B27376D}" type="presOf" srcId="{A00BCB89-B6A4-47A7-82FA-13FDE4AA2E29}" destId="{46391908-0D75-46DB-B91B-BD497EDAE166}" srcOrd="0" destOrd="0" presId="urn:microsoft.com/office/officeart/2005/8/layout/hierarchy3"/>
    <dgm:cxn modelId="{658A0D35-FCA4-47D3-8001-D55CAE69FA06}" srcId="{72536D6B-46D2-4F92-9559-F54499162A48}" destId="{7AA1CEF5-668A-458C-AE88-3345D8986000}" srcOrd="0" destOrd="0" parTransId="{A9E308C0-D7E9-4699-BE4A-D2D5DB347D40}" sibTransId="{FD73319C-83F4-4496-B7E2-CFBE4CA57B86}"/>
    <dgm:cxn modelId="{A6E292BF-384E-4328-A88F-908548310BDB}" type="presOf" srcId="{5BC1412B-4D4A-4EF1-B766-69F5FA745719}" destId="{4E7744FE-0402-4898-8DCD-CB3874ECD46D}" srcOrd="0" destOrd="0" presId="urn:microsoft.com/office/officeart/2005/8/layout/hierarchy3"/>
    <dgm:cxn modelId="{D3914F44-24C3-4507-82D1-619DD6A62F8C}" type="presOf" srcId="{72536D6B-46D2-4F92-9559-F54499162A48}" destId="{DB790CEE-2E2A-4554-B914-98610CA5E95D}" srcOrd="0" destOrd="0" presId="urn:microsoft.com/office/officeart/2005/8/layout/hierarchy3"/>
    <dgm:cxn modelId="{FA637CEF-857F-49D6-AA40-C81D2305F754}" srcId="{72536D6B-46D2-4F92-9559-F54499162A48}" destId="{D4058BB1-AB01-4B46-A547-29A1950FCE90}" srcOrd="1" destOrd="0" parTransId="{23A174C9-E329-43B4-B214-4B35B014EE8E}" sibTransId="{6263C8CC-D5A9-473A-82A1-FAEEA23D835C}"/>
    <dgm:cxn modelId="{882B4815-9712-4E4A-AEA2-97933CFE6622}" type="presOf" srcId="{7AA1CEF5-668A-458C-AE88-3345D8986000}" destId="{010DBE82-6A77-4C06-9EB0-42CADA7D2276}" srcOrd="1" destOrd="0" presId="urn:microsoft.com/office/officeart/2005/8/layout/hierarchy3"/>
    <dgm:cxn modelId="{4B8846AC-9100-4B52-8FF5-7E88EB3C5E7C}" type="presOf" srcId="{30B21F21-DE96-4882-A821-D3921F335820}" destId="{1C44408C-087C-4C25-90BD-9547C6746451}" srcOrd="0" destOrd="0" presId="urn:microsoft.com/office/officeart/2005/8/layout/hierarchy3"/>
    <dgm:cxn modelId="{33352AE3-2999-4145-8AAF-1B18B2EB0C5F}" type="presOf" srcId="{D4058BB1-AB01-4B46-A547-29A1950FCE90}" destId="{D74E2C80-E2DA-4318-B9F1-FB7A2B4B2DCC}" srcOrd="1" destOrd="0" presId="urn:microsoft.com/office/officeart/2005/8/layout/hierarchy3"/>
    <dgm:cxn modelId="{02806698-72D9-4CF0-B619-F7348EA506E7}" type="presParOf" srcId="{DB790CEE-2E2A-4554-B914-98610CA5E95D}" destId="{4A616138-0563-474A-80B2-B64785512D6B}" srcOrd="0" destOrd="0" presId="urn:microsoft.com/office/officeart/2005/8/layout/hierarchy3"/>
    <dgm:cxn modelId="{0B89808C-F6E7-46BE-979D-B459211E0F49}" type="presParOf" srcId="{4A616138-0563-474A-80B2-B64785512D6B}" destId="{30C41DDA-2B06-4C24-B7B6-8162D9AAF839}" srcOrd="0" destOrd="0" presId="urn:microsoft.com/office/officeart/2005/8/layout/hierarchy3"/>
    <dgm:cxn modelId="{C4A0926B-BE7A-48D5-93F6-6B7792A81F2E}" type="presParOf" srcId="{30C41DDA-2B06-4C24-B7B6-8162D9AAF839}" destId="{D2A8CC30-F14D-48E8-B787-9BF40E8438AE}" srcOrd="0" destOrd="0" presId="urn:microsoft.com/office/officeart/2005/8/layout/hierarchy3"/>
    <dgm:cxn modelId="{B03FA44E-62E6-4912-963C-A8810B551C69}" type="presParOf" srcId="{30C41DDA-2B06-4C24-B7B6-8162D9AAF839}" destId="{010DBE82-6A77-4C06-9EB0-42CADA7D2276}" srcOrd="1" destOrd="0" presId="urn:microsoft.com/office/officeart/2005/8/layout/hierarchy3"/>
    <dgm:cxn modelId="{C845F698-113D-40EB-BA52-37235312DFBF}" type="presParOf" srcId="{4A616138-0563-474A-80B2-B64785512D6B}" destId="{02E97E9D-A976-4293-BB32-57A1102BFD77}" srcOrd="1" destOrd="0" presId="urn:microsoft.com/office/officeart/2005/8/layout/hierarchy3"/>
    <dgm:cxn modelId="{0BE61793-17C2-462E-BC3A-940EA91AD170}" type="presParOf" srcId="{02E97E9D-A976-4293-BB32-57A1102BFD77}" destId="{46391908-0D75-46DB-B91B-BD497EDAE166}" srcOrd="0" destOrd="0" presId="urn:microsoft.com/office/officeart/2005/8/layout/hierarchy3"/>
    <dgm:cxn modelId="{F7C8FDCB-A3AE-407E-AC65-5652741B67F1}" type="presParOf" srcId="{02E97E9D-A976-4293-BB32-57A1102BFD77}" destId="{D2A9456D-783E-4B0C-A85E-4E3FDDBB3C06}" srcOrd="1" destOrd="0" presId="urn:microsoft.com/office/officeart/2005/8/layout/hierarchy3"/>
    <dgm:cxn modelId="{DF4A87D0-5C12-4FE3-A5E1-A6CFF018E54C}" type="presParOf" srcId="{DB790CEE-2E2A-4554-B914-98610CA5E95D}" destId="{D9601779-AEBF-497B-839B-84C2E4A85444}" srcOrd="1" destOrd="0" presId="urn:microsoft.com/office/officeart/2005/8/layout/hierarchy3"/>
    <dgm:cxn modelId="{56138900-9F6D-4FF2-AF68-FA1A93F5D798}" type="presParOf" srcId="{D9601779-AEBF-497B-839B-84C2E4A85444}" destId="{C3004797-25B5-48F9-A598-F7A5B2825369}" srcOrd="0" destOrd="0" presId="urn:microsoft.com/office/officeart/2005/8/layout/hierarchy3"/>
    <dgm:cxn modelId="{3B815065-F664-4BD1-9A12-5806DB5AA735}" type="presParOf" srcId="{C3004797-25B5-48F9-A598-F7A5B2825369}" destId="{F45AAFE4-E732-4314-BA82-CB323EA982B3}" srcOrd="0" destOrd="0" presId="urn:microsoft.com/office/officeart/2005/8/layout/hierarchy3"/>
    <dgm:cxn modelId="{D1757813-1057-4BF9-950D-91C45C777ED0}" type="presParOf" srcId="{C3004797-25B5-48F9-A598-F7A5B2825369}" destId="{D74E2C80-E2DA-4318-B9F1-FB7A2B4B2DCC}" srcOrd="1" destOrd="0" presId="urn:microsoft.com/office/officeart/2005/8/layout/hierarchy3"/>
    <dgm:cxn modelId="{43877A20-8160-4434-A32C-0AE20412A112}" type="presParOf" srcId="{D9601779-AEBF-497B-839B-84C2E4A85444}" destId="{2C3AFADF-2FF9-4170-AAA4-C33BA00B27E2}" srcOrd="1" destOrd="0" presId="urn:microsoft.com/office/officeart/2005/8/layout/hierarchy3"/>
    <dgm:cxn modelId="{17808C59-B069-4F58-85BB-DCCC716A7EE5}" type="presParOf" srcId="{2C3AFADF-2FF9-4170-AAA4-C33BA00B27E2}" destId="{4E7744FE-0402-4898-8DCD-CB3874ECD46D}" srcOrd="0" destOrd="0" presId="urn:microsoft.com/office/officeart/2005/8/layout/hierarchy3"/>
    <dgm:cxn modelId="{237460C7-8130-4774-A965-5E39F56669AD}" type="presParOf" srcId="{2C3AFADF-2FF9-4170-AAA4-C33BA00B27E2}" destId="{1C44408C-087C-4C25-90BD-9547C6746451}"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BA629-F280-4AE9-A28E-2A806C4D231D}"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23D9537-238C-449A-9EC7-6EE6BE194FBD}">
      <dgm:prSet/>
      <dgm:spPr/>
      <dgm:t>
        <a:bodyPr/>
        <a:lstStyle/>
        <a:p>
          <a:pPr algn="ctr" rtl="1"/>
          <a:r>
            <a:rPr lang="fa-IR" smtClean="0">
              <a:cs typeface="B Zar" pitchFamily="2" charset="-78"/>
            </a:rPr>
            <a:t>ابزار مالی بازار پول</a:t>
          </a:r>
          <a:endParaRPr lang="en-US">
            <a:cs typeface="B Zar" pitchFamily="2" charset="-78"/>
          </a:endParaRPr>
        </a:p>
      </dgm:t>
    </dgm:pt>
    <dgm:pt modelId="{613E075C-F272-4F12-B17F-C9AD16273E48}" type="parTrans" cxnId="{8BDA9D06-DAF4-4DB3-8215-2BACD894B425}">
      <dgm:prSet/>
      <dgm:spPr/>
      <dgm:t>
        <a:bodyPr/>
        <a:lstStyle/>
        <a:p>
          <a:endParaRPr lang="en-US">
            <a:cs typeface="B Zar" pitchFamily="2" charset="-78"/>
          </a:endParaRPr>
        </a:p>
      </dgm:t>
    </dgm:pt>
    <dgm:pt modelId="{C5976B3B-C4C9-402D-85EA-DAB334FEF672}" type="sibTrans" cxnId="{8BDA9D06-DAF4-4DB3-8215-2BACD894B425}">
      <dgm:prSet/>
      <dgm:spPr/>
      <dgm:t>
        <a:bodyPr/>
        <a:lstStyle/>
        <a:p>
          <a:endParaRPr lang="en-US">
            <a:cs typeface="B Zar" pitchFamily="2" charset="-78"/>
          </a:endParaRPr>
        </a:p>
      </dgm:t>
    </dgm:pt>
    <dgm:pt modelId="{265F5173-03B2-4DE1-9DDD-812C9457EA24}">
      <dgm:prSet/>
      <dgm:spPr/>
      <dgm:t>
        <a:bodyPr/>
        <a:lstStyle/>
        <a:p>
          <a:pPr algn="justLow" rtl="1"/>
          <a:r>
            <a:rPr lang="fa-IR" dirty="0" smtClean="0">
              <a:cs typeface="B Zar" pitchFamily="2" charset="-78"/>
            </a:rPr>
            <a:t>تعهدات بدهی کوتاه‌مدت‌اند؛ سررسید کم‌تر از یک‌سال دارند، و تنها شامل یک پرداخت در آینده می‌شوند. مانند: اسناد </a:t>
          </a:r>
          <a:r>
            <a:rPr lang="fa-IR" dirty="0" smtClean="0">
              <a:cs typeface="B Zar" pitchFamily="2" charset="-78"/>
            </a:rPr>
            <a:t>خزانة </a:t>
          </a:r>
          <a:r>
            <a:rPr lang="fa-IR" dirty="0" smtClean="0">
              <a:cs typeface="B Zar" pitchFamily="2" charset="-78"/>
            </a:rPr>
            <a:t>امریکا، گواهی سپردة بانکی، اوراق تجاری و ...</a:t>
          </a:r>
          <a:endParaRPr lang="en-US" dirty="0">
            <a:cs typeface="B Zar" pitchFamily="2" charset="-78"/>
          </a:endParaRPr>
        </a:p>
      </dgm:t>
    </dgm:pt>
    <dgm:pt modelId="{276C3FE3-CDD3-40CF-BF24-E35365643970}" type="parTrans" cxnId="{172B6DDA-36A6-45F2-8324-15036673FE51}">
      <dgm:prSet/>
      <dgm:spPr/>
      <dgm:t>
        <a:bodyPr/>
        <a:lstStyle/>
        <a:p>
          <a:endParaRPr lang="en-US">
            <a:cs typeface="B Zar" pitchFamily="2" charset="-78"/>
          </a:endParaRPr>
        </a:p>
      </dgm:t>
    </dgm:pt>
    <dgm:pt modelId="{F1C08ED5-F38F-41CD-9A1C-887134539C14}" type="sibTrans" cxnId="{172B6DDA-36A6-45F2-8324-15036673FE51}">
      <dgm:prSet/>
      <dgm:spPr/>
      <dgm:t>
        <a:bodyPr/>
        <a:lstStyle/>
        <a:p>
          <a:endParaRPr lang="en-US">
            <a:cs typeface="B Zar" pitchFamily="2" charset="-78"/>
          </a:endParaRPr>
        </a:p>
      </dgm:t>
    </dgm:pt>
    <dgm:pt modelId="{F10BF5DA-2230-49BC-8109-093752EC5187}">
      <dgm:prSet/>
      <dgm:spPr/>
      <dgm:t>
        <a:bodyPr/>
        <a:lstStyle/>
        <a:p>
          <a:pPr algn="ctr" rtl="1"/>
          <a:r>
            <a:rPr lang="fa-IR" smtClean="0">
              <a:cs typeface="B Zar" pitchFamily="2" charset="-78"/>
            </a:rPr>
            <a:t>اوراق بهادار با درآمد ثابت</a:t>
          </a:r>
          <a:endParaRPr lang="en-US">
            <a:cs typeface="B Zar" pitchFamily="2" charset="-78"/>
          </a:endParaRPr>
        </a:p>
      </dgm:t>
    </dgm:pt>
    <dgm:pt modelId="{E305CF75-EDD5-4596-B428-A1C8362FE337}" type="parTrans" cxnId="{CD9CEE5E-82CF-4FC2-A583-E36BC77346C2}">
      <dgm:prSet/>
      <dgm:spPr/>
      <dgm:t>
        <a:bodyPr/>
        <a:lstStyle/>
        <a:p>
          <a:endParaRPr lang="en-US">
            <a:cs typeface="B Zar" pitchFamily="2" charset="-78"/>
          </a:endParaRPr>
        </a:p>
      </dgm:t>
    </dgm:pt>
    <dgm:pt modelId="{9228D461-F115-435F-81F8-7C6738AC1C9D}" type="sibTrans" cxnId="{CD9CEE5E-82CF-4FC2-A583-E36BC77346C2}">
      <dgm:prSet/>
      <dgm:spPr/>
      <dgm:t>
        <a:bodyPr/>
        <a:lstStyle/>
        <a:p>
          <a:endParaRPr lang="en-US">
            <a:cs typeface="B Zar" pitchFamily="2" charset="-78"/>
          </a:endParaRPr>
        </a:p>
      </dgm:t>
    </dgm:pt>
    <dgm:pt modelId="{5B34CDC2-C595-4F75-99A6-FE41EB4E7945}">
      <dgm:prSet/>
      <dgm:spPr/>
      <dgm:t>
        <a:bodyPr/>
        <a:lstStyle/>
        <a:p>
          <a:pPr algn="justLow" rtl="1"/>
          <a:r>
            <a:rPr lang="fa-IR" dirty="0" smtClean="0">
              <a:cs typeface="B Zar" pitchFamily="2" charset="-78"/>
            </a:rPr>
            <a:t>تعهدات بدهی بلندمدت‌اند؛ سررسید بیش‌تر از یک‌سال دارند، و براساس برنامه‌ای از پیش تعیین‌شده پرداخت‌هایی را در آینده به‌همراه دارند. مانند: اوراق خزانه، قرضة خزانه، قرضة شرکتی و ... </a:t>
          </a:r>
          <a:endParaRPr lang="en-US" dirty="0">
            <a:cs typeface="B Zar" pitchFamily="2" charset="-78"/>
          </a:endParaRPr>
        </a:p>
      </dgm:t>
    </dgm:pt>
    <dgm:pt modelId="{132EEC59-A2FE-438F-8A6D-E3EA1CE6ED4C}" type="parTrans" cxnId="{9CFD9EFE-BECA-4EA3-8BAC-C59FDC67739B}">
      <dgm:prSet/>
      <dgm:spPr/>
      <dgm:t>
        <a:bodyPr/>
        <a:lstStyle/>
        <a:p>
          <a:endParaRPr lang="en-US">
            <a:cs typeface="B Zar" pitchFamily="2" charset="-78"/>
          </a:endParaRPr>
        </a:p>
      </dgm:t>
    </dgm:pt>
    <dgm:pt modelId="{0468B043-1D88-48DD-B491-CAECDEC9E3B6}" type="sibTrans" cxnId="{9CFD9EFE-BECA-4EA3-8BAC-C59FDC67739B}">
      <dgm:prSet/>
      <dgm:spPr/>
      <dgm:t>
        <a:bodyPr/>
        <a:lstStyle/>
        <a:p>
          <a:endParaRPr lang="en-US">
            <a:cs typeface="B Zar" pitchFamily="2" charset="-78"/>
          </a:endParaRPr>
        </a:p>
      </dgm:t>
    </dgm:pt>
    <dgm:pt modelId="{4AE85B29-688E-4D18-8181-74C1F198BB84}" type="pres">
      <dgm:prSet presAssocID="{7EABA629-F280-4AE9-A28E-2A806C4D231D}" presName="linear" presStyleCnt="0">
        <dgm:presLayoutVars>
          <dgm:dir/>
          <dgm:animLvl val="lvl"/>
          <dgm:resizeHandles val="exact"/>
        </dgm:presLayoutVars>
      </dgm:prSet>
      <dgm:spPr/>
      <dgm:t>
        <a:bodyPr/>
        <a:lstStyle/>
        <a:p>
          <a:endParaRPr lang="en-US"/>
        </a:p>
      </dgm:t>
    </dgm:pt>
    <dgm:pt modelId="{F64D9CDB-EC97-4747-ACF2-2944C1561E28}" type="pres">
      <dgm:prSet presAssocID="{F23D9537-238C-449A-9EC7-6EE6BE194FBD}" presName="parentLin" presStyleCnt="0"/>
      <dgm:spPr/>
    </dgm:pt>
    <dgm:pt modelId="{D07823B9-23C4-4129-ABC0-A40CF8B7BD8C}" type="pres">
      <dgm:prSet presAssocID="{F23D9537-238C-449A-9EC7-6EE6BE194FBD}" presName="parentLeftMargin" presStyleLbl="node1" presStyleIdx="0" presStyleCnt="2"/>
      <dgm:spPr/>
      <dgm:t>
        <a:bodyPr/>
        <a:lstStyle/>
        <a:p>
          <a:endParaRPr lang="en-US"/>
        </a:p>
      </dgm:t>
    </dgm:pt>
    <dgm:pt modelId="{C457D40E-E61B-4B60-8763-9952D6CD9A75}" type="pres">
      <dgm:prSet presAssocID="{F23D9537-238C-449A-9EC7-6EE6BE194FBD}" presName="parentText" presStyleLbl="node1" presStyleIdx="0" presStyleCnt="2">
        <dgm:presLayoutVars>
          <dgm:chMax val="0"/>
          <dgm:bulletEnabled val="1"/>
        </dgm:presLayoutVars>
      </dgm:prSet>
      <dgm:spPr/>
      <dgm:t>
        <a:bodyPr/>
        <a:lstStyle/>
        <a:p>
          <a:endParaRPr lang="en-US"/>
        </a:p>
      </dgm:t>
    </dgm:pt>
    <dgm:pt modelId="{D30F331B-325E-4888-96F0-9D1EBBAA81EC}" type="pres">
      <dgm:prSet presAssocID="{F23D9537-238C-449A-9EC7-6EE6BE194FBD}" presName="negativeSpace" presStyleCnt="0"/>
      <dgm:spPr/>
    </dgm:pt>
    <dgm:pt modelId="{2C24803A-8370-436E-9935-5DF2BF92DE85}" type="pres">
      <dgm:prSet presAssocID="{F23D9537-238C-449A-9EC7-6EE6BE194FBD}" presName="childText" presStyleLbl="conFgAcc1" presStyleIdx="0" presStyleCnt="2">
        <dgm:presLayoutVars>
          <dgm:bulletEnabled val="1"/>
        </dgm:presLayoutVars>
      </dgm:prSet>
      <dgm:spPr/>
      <dgm:t>
        <a:bodyPr/>
        <a:lstStyle/>
        <a:p>
          <a:endParaRPr lang="en-US"/>
        </a:p>
      </dgm:t>
    </dgm:pt>
    <dgm:pt modelId="{38ACEFA5-7862-4EF4-BD4A-516AD36E4B48}" type="pres">
      <dgm:prSet presAssocID="{C5976B3B-C4C9-402D-85EA-DAB334FEF672}" presName="spaceBetweenRectangles" presStyleCnt="0"/>
      <dgm:spPr/>
    </dgm:pt>
    <dgm:pt modelId="{C138C8A4-2249-4D59-BD5A-486C31FF6BF1}" type="pres">
      <dgm:prSet presAssocID="{F10BF5DA-2230-49BC-8109-093752EC5187}" presName="parentLin" presStyleCnt="0"/>
      <dgm:spPr/>
    </dgm:pt>
    <dgm:pt modelId="{485365E6-751B-4DFD-AD91-D510396FEF4F}" type="pres">
      <dgm:prSet presAssocID="{F10BF5DA-2230-49BC-8109-093752EC5187}" presName="parentLeftMargin" presStyleLbl="node1" presStyleIdx="0" presStyleCnt="2"/>
      <dgm:spPr/>
      <dgm:t>
        <a:bodyPr/>
        <a:lstStyle/>
        <a:p>
          <a:endParaRPr lang="en-US"/>
        </a:p>
      </dgm:t>
    </dgm:pt>
    <dgm:pt modelId="{D2A715B9-1771-46C4-95A9-7FDBF8E278A8}" type="pres">
      <dgm:prSet presAssocID="{F10BF5DA-2230-49BC-8109-093752EC5187}" presName="parentText" presStyleLbl="node1" presStyleIdx="1" presStyleCnt="2">
        <dgm:presLayoutVars>
          <dgm:chMax val="0"/>
          <dgm:bulletEnabled val="1"/>
        </dgm:presLayoutVars>
      </dgm:prSet>
      <dgm:spPr/>
      <dgm:t>
        <a:bodyPr/>
        <a:lstStyle/>
        <a:p>
          <a:endParaRPr lang="en-US"/>
        </a:p>
      </dgm:t>
    </dgm:pt>
    <dgm:pt modelId="{56B0D5BB-2003-4942-BD1E-9D7B4BD716BC}" type="pres">
      <dgm:prSet presAssocID="{F10BF5DA-2230-49BC-8109-093752EC5187}" presName="negativeSpace" presStyleCnt="0"/>
      <dgm:spPr/>
    </dgm:pt>
    <dgm:pt modelId="{1D197950-CA84-41AC-A52A-B1D845BEB037}" type="pres">
      <dgm:prSet presAssocID="{F10BF5DA-2230-49BC-8109-093752EC5187}" presName="childText" presStyleLbl="conFgAcc1" presStyleIdx="1" presStyleCnt="2">
        <dgm:presLayoutVars>
          <dgm:bulletEnabled val="1"/>
        </dgm:presLayoutVars>
      </dgm:prSet>
      <dgm:spPr/>
      <dgm:t>
        <a:bodyPr/>
        <a:lstStyle/>
        <a:p>
          <a:endParaRPr lang="en-US"/>
        </a:p>
      </dgm:t>
    </dgm:pt>
  </dgm:ptLst>
  <dgm:cxnLst>
    <dgm:cxn modelId="{AB637E35-65EA-41CB-9190-44875638F5AB}" type="presOf" srcId="{F10BF5DA-2230-49BC-8109-093752EC5187}" destId="{485365E6-751B-4DFD-AD91-D510396FEF4F}" srcOrd="0" destOrd="0" presId="urn:microsoft.com/office/officeart/2005/8/layout/list1"/>
    <dgm:cxn modelId="{8BDA9D06-DAF4-4DB3-8215-2BACD894B425}" srcId="{7EABA629-F280-4AE9-A28E-2A806C4D231D}" destId="{F23D9537-238C-449A-9EC7-6EE6BE194FBD}" srcOrd="0" destOrd="0" parTransId="{613E075C-F272-4F12-B17F-C9AD16273E48}" sibTransId="{C5976B3B-C4C9-402D-85EA-DAB334FEF672}"/>
    <dgm:cxn modelId="{7BC63D53-30A6-40D1-96E6-9FCE424DF3A0}" type="presOf" srcId="{F23D9537-238C-449A-9EC7-6EE6BE194FBD}" destId="{D07823B9-23C4-4129-ABC0-A40CF8B7BD8C}" srcOrd="0" destOrd="0" presId="urn:microsoft.com/office/officeart/2005/8/layout/list1"/>
    <dgm:cxn modelId="{172B6DDA-36A6-45F2-8324-15036673FE51}" srcId="{F23D9537-238C-449A-9EC7-6EE6BE194FBD}" destId="{265F5173-03B2-4DE1-9DDD-812C9457EA24}" srcOrd="0" destOrd="0" parTransId="{276C3FE3-CDD3-40CF-BF24-E35365643970}" sibTransId="{F1C08ED5-F38F-41CD-9A1C-887134539C14}"/>
    <dgm:cxn modelId="{29E9CFBD-3798-4C7A-AB64-13B031595940}" type="presOf" srcId="{F10BF5DA-2230-49BC-8109-093752EC5187}" destId="{D2A715B9-1771-46C4-95A9-7FDBF8E278A8}" srcOrd="1" destOrd="0" presId="urn:microsoft.com/office/officeart/2005/8/layout/list1"/>
    <dgm:cxn modelId="{6AC78E6E-205C-45FF-8D75-F6F50178169D}" type="presOf" srcId="{265F5173-03B2-4DE1-9DDD-812C9457EA24}" destId="{2C24803A-8370-436E-9935-5DF2BF92DE85}" srcOrd="0" destOrd="0" presId="urn:microsoft.com/office/officeart/2005/8/layout/list1"/>
    <dgm:cxn modelId="{42920496-DB3F-4373-B396-C42ABA278BD3}" type="presOf" srcId="{7EABA629-F280-4AE9-A28E-2A806C4D231D}" destId="{4AE85B29-688E-4D18-8181-74C1F198BB84}" srcOrd="0" destOrd="0" presId="urn:microsoft.com/office/officeart/2005/8/layout/list1"/>
    <dgm:cxn modelId="{C3E52257-7544-4E79-A113-ABE1FB594806}" type="presOf" srcId="{5B34CDC2-C595-4F75-99A6-FE41EB4E7945}" destId="{1D197950-CA84-41AC-A52A-B1D845BEB037}" srcOrd="0" destOrd="0" presId="urn:microsoft.com/office/officeart/2005/8/layout/list1"/>
    <dgm:cxn modelId="{9CFD9EFE-BECA-4EA3-8BAC-C59FDC67739B}" srcId="{F10BF5DA-2230-49BC-8109-093752EC5187}" destId="{5B34CDC2-C595-4F75-99A6-FE41EB4E7945}" srcOrd="0" destOrd="0" parTransId="{132EEC59-A2FE-438F-8A6D-E3EA1CE6ED4C}" sibTransId="{0468B043-1D88-48DD-B491-CAECDEC9E3B6}"/>
    <dgm:cxn modelId="{728B0FC6-7EE7-4FB2-9311-8C265126F95A}" type="presOf" srcId="{F23D9537-238C-449A-9EC7-6EE6BE194FBD}" destId="{C457D40E-E61B-4B60-8763-9952D6CD9A75}" srcOrd="1" destOrd="0" presId="urn:microsoft.com/office/officeart/2005/8/layout/list1"/>
    <dgm:cxn modelId="{CD9CEE5E-82CF-4FC2-A583-E36BC77346C2}" srcId="{7EABA629-F280-4AE9-A28E-2A806C4D231D}" destId="{F10BF5DA-2230-49BC-8109-093752EC5187}" srcOrd="1" destOrd="0" parTransId="{E305CF75-EDD5-4596-B428-A1C8362FE337}" sibTransId="{9228D461-F115-435F-81F8-7C6738AC1C9D}"/>
    <dgm:cxn modelId="{469C6C55-92AF-4FF5-834D-CF58B4EA94E9}" type="presParOf" srcId="{4AE85B29-688E-4D18-8181-74C1F198BB84}" destId="{F64D9CDB-EC97-4747-ACF2-2944C1561E28}" srcOrd="0" destOrd="0" presId="urn:microsoft.com/office/officeart/2005/8/layout/list1"/>
    <dgm:cxn modelId="{37E31F62-8284-4F32-B50F-E8EDD9B0A9B4}" type="presParOf" srcId="{F64D9CDB-EC97-4747-ACF2-2944C1561E28}" destId="{D07823B9-23C4-4129-ABC0-A40CF8B7BD8C}" srcOrd="0" destOrd="0" presId="urn:microsoft.com/office/officeart/2005/8/layout/list1"/>
    <dgm:cxn modelId="{618182DD-B682-4946-9A51-F337A5D11FF8}" type="presParOf" srcId="{F64D9CDB-EC97-4747-ACF2-2944C1561E28}" destId="{C457D40E-E61B-4B60-8763-9952D6CD9A75}" srcOrd="1" destOrd="0" presId="urn:microsoft.com/office/officeart/2005/8/layout/list1"/>
    <dgm:cxn modelId="{7D7C551B-A2AB-414C-B766-D59DB69461A5}" type="presParOf" srcId="{4AE85B29-688E-4D18-8181-74C1F198BB84}" destId="{D30F331B-325E-4888-96F0-9D1EBBAA81EC}" srcOrd="1" destOrd="0" presId="urn:microsoft.com/office/officeart/2005/8/layout/list1"/>
    <dgm:cxn modelId="{AFD5A1B1-1D10-4CDB-9A5E-5A7E94B05273}" type="presParOf" srcId="{4AE85B29-688E-4D18-8181-74C1F198BB84}" destId="{2C24803A-8370-436E-9935-5DF2BF92DE85}" srcOrd="2" destOrd="0" presId="urn:microsoft.com/office/officeart/2005/8/layout/list1"/>
    <dgm:cxn modelId="{95AA49CB-FED0-4546-82A4-6B7DA6807AE8}" type="presParOf" srcId="{4AE85B29-688E-4D18-8181-74C1F198BB84}" destId="{38ACEFA5-7862-4EF4-BD4A-516AD36E4B48}" srcOrd="3" destOrd="0" presId="urn:microsoft.com/office/officeart/2005/8/layout/list1"/>
    <dgm:cxn modelId="{16C745CB-3D96-4310-8E65-DFEF1661C765}" type="presParOf" srcId="{4AE85B29-688E-4D18-8181-74C1F198BB84}" destId="{C138C8A4-2249-4D59-BD5A-486C31FF6BF1}" srcOrd="4" destOrd="0" presId="urn:microsoft.com/office/officeart/2005/8/layout/list1"/>
    <dgm:cxn modelId="{6D605405-0963-41D4-AD81-1C748F35EC5E}" type="presParOf" srcId="{C138C8A4-2249-4D59-BD5A-486C31FF6BF1}" destId="{485365E6-751B-4DFD-AD91-D510396FEF4F}" srcOrd="0" destOrd="0" presId="urn:microsoft.com/office/officeart/2005/8/layout/list1"/>
    <dgm:cxn modelId="{7E8AD2E6-2411-4978-85CE-59FB430D8EA2}" type="presParOf" srcId="{C138C8A4-2249-4D59-BD5A-486C31FF6BF1}" destId="{D2A715B9-1771-46C4-95A9-7FDBF8E278A8}" srcOrd="1" destOrd="0" presId="urn:microsoft.com/office/officeart/2005/8/layout/list1"/>
    <dgm:cxn modelId="{DB18FFDA-EEE0-41FE-9935-F52E57428C37}" type="presParOf" srcId="{4AE85B29-688E-4D18-8181-74C1F198BB84}" destId="{56B0D5BB-2003-4942-BD1E-9D7B4BD716BC}" srcOrd="5" destOrd="0" presId="urn:microsoft.com/office/officeart/2005/8/layout/list1"/>
    <dgm:cxn modelId="{E8D4581B-3050-4EF6-B467-1E1FE83A5213}" type="presParOf" srcId="{4AE85B29-688E-4D18-8181-74C1F198BB84}" destId="{1D197950-CA84-41AC-A52A-B1D845BEB037}"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2D127-DEEB-4616-B9F2-1B198F25620B}" type="doc">
      <dgm:prSet loTypeId="urn:microsoft.com/office/officeart/2005/8/layout/process3" loCatId="process" qsTypeId="urn:microsoft.com/office/officeart/2005/8/quickstyle/3d4" qsCatId="3D" csTypeId="urn:microsoft.com/office/officeart/2005/8/colors/colorful1#1" csCatId="colorful"/>
      <dgm:spPr/>
      <dgm:t>
        <a:bodyPr/>
        <a:lstStyle/>
        <a:p>
          <a:endParaRPr lang="en-US"/>
        </a:p>
      </dgm:t>
    </dgm:pt>
    <dgm:pt modelId="{8CB42793-DFBB-4B4E-A7F3-A47960A42045}">
      <dgm:prSet/>
      <dgm:spPr/>
      <dgm:t>
        <a:bodyPr/>
        <a:lstStyle/>
        <a:p>
          <a:pPr algn="ctr" rtl="1"/>
          <a:r>
            <a:rPr lang="fa-IR" smtClean="0">
              <a:cs typeface="B Zar" pitchFamily="2" charset="-78"/>
            </a:rPr>
            <a:t>تعریف</a:t>
          </a:r>
          <a:endParaRPr lang="en-US">
            <a:cs typeface="B Zar" pitchFamily="2" charset="-78"/>
          </a:endParaRPr>
        </a:p>
      </dgm:t>
    </dgm:pt>
    <dgm:pt modelId="{22100D1C-86F1-4B27-B1CF-E0720CA06F3B}" type="parTrans" cxnId="{C25541AB-7CD0-4213-9683-538166A9623A}">
      <dgm:prSet/>
      <dgm:spPr/>
      <dgm:t>
        <a:bodyPr/>
        <a:lstStyle/>
        <a:p>
          <a:endParaRPr lang="en-US">
            <a:cs typeface="B Zar" pitchFamily="2" charset="-78"/>
          </a:endParaRPr>
        </a:p>
      </dgm:t>
    </dgm:pt>
    <dgm:pt modelId="{B5B6FF50-4030-4913-8EDC-93CBCA1D37FC}" type="sibTrans" cxnId="{C25541AB-7CD0-4213-9683-538166A9623A}">
      <dgm:prSet/>
      <dgm:spPr/>
      <dgm:t>
        <a:bodyPr/>
        <a:lstStyle/>
        <a:p>
          <a:endParaRPr lang="en-US">
            <a:cs typeface="B Zar" pitchFamily="2" charset="-78"/>
          </a:endParaRPr>
        </a:p>
      </dgm:t>
    </dgm:pt>
    <dgm:pt modelId="{615622BE-0AAF-4B8A-945C-A0AC3C847738}">
      <dgm:prSet/>
      <dgm:spPr/>
      <dgm:t>
        <a:bodyPr/>
        <a:lstStyle/>
        <a:p>
          <a:pPr rtl="1"/>
          <a:r>
            <a:rPr lang="fa-IR" dirty="0" smtClean="0">
              <a:cs typeface="B Zar" pitchFamily="2" charset="-78"/>
            </a:rPr>
            <a:t>اوراق بهاداری است با زمان‌های پرداخت‌ و مقادیر پرداخت معین. مانند اوراق قرضه.</a:t>
          </a:r>
          <a:endParaRPr lang="en-US" dirty="0">
            <a:cs typeface="B Zar" pitchFamily="2" charset="-78"/>
          </a:endParaRPr>
        </a:p>
      </dgm:t>
    </dgm:pt>
    <dgm:pt modelId="{8A2897D1-A17C-49F1-AB72-5B7492694A2B}" type="parTrans" cxnId="{FD10A83A-6887-4CCC-A1A5-4087900F8338}">
      <dgm:prSet/>
      <dgm:spPr/>
      <dgm:t>
        <a:bodyPr/>
        <a:lstStyle/>
        <a:p>
          <a:endParaRPr lang="en-US">
            <a:cs typeface="B Zar" pitchFamily="2" charset="-78"/>
          </a:endParaRPr>
        </a:p>
      </dgm:t>
    </dgm:pt>
    <dgm:pt modelId="{98DB1064-013E-4509-A1AE-2A780B14404D}" type="sibTrans" cxnId="{FD10A83A-6887-4CCC-A1A5-4087900F8338}">
      <dgm:prSet/>
      <dgm:spPr/>
      <dgm:t>
        <a:bodyPr/>
        <a:lstStyle/>
        <a:p>
          <a:endParaRPr lang="en-US">
            <a:cs typeface="B Zar" pitchFamily="2" charset="-78"/>
          </a:endParaRPr>
        </a:p>
      </dgm:t>
    </dgm:pt>
    <dgm:pt modelId="{10572D2B-9A75-46C6-8352-DFB085E87BFD}" type="pres">
      <dgm:prSet presAssocID="{2912D127-DEEB-4616-B9F2-1B198F25620B}" presName="linearFlow" presStyleCnt="0">
        <dgm:presLayoutVars>
          <dgm:dir/>
          <dgm:animLvl val="lvl"/>
          <dgm:resizeHandles val="exact"/>
        </dgm:presLayoutVars>
      </dgm:prSet>
      <dgm:spPr/>
      <dgm:t>
        <a:bodyPr/>
        <a:lstStyle/>
        <a:p>
          <a:endParaRPr lang="en-US"/>
        </a:p>
      </dgm:t>
    </dgm:pt>
    <dgm:pt modelId="{E0FB0A86-FE70-4B4D-ADB0-F492F77E64AF}" type="pres">
      <dgm:prSet presAssocID="{8CB42793-DFBB-4B4E-A7F3-A47960A42045}" presName="composite" presStyleCnt="0"/>
      <dgm:spPr/>
    </dgm:pt>
    <dgm:pt modelId="{2DA4B6C1-8C63-466F-BDF6-62B6D54DCDD7}" type="pres">
      <dgm:prSet presAssocID="{8CB42793-DFBB-4B4E-A7F3-A47960A42045}" presName="parTx" presStyleLbl="node1" presStyleIdx="0" presStyleCnt="1">
        <dgm:presLayoutVars>
          <dgm:chMax val="0"/>
          <dgm:chPref val="0"/>
          <dgm:bulletEnabled val="1"/>
        </dgm:presLayoutVars>
      </dgm:prSet>
      <dgm:spPr/>
      <dgm:t>
        <a:bodyPr/>
        <a:lstStyle/>
        <a:p>
          <a:endParaRPr lang="en-US"/>
        </a:p>
      </dgm:t>
    </dgm:pt>
    <dgm:pt modelId="{9FB21785-4AB4-44CA-8CC0-A7592622A7E9}" type="pres">
      <dgm:prSet presAssocID="{8CB42793-DFBB-4B4E-A7F3-A47960A42045}" presName="parSh" presStyleLbl="node1" presStyleIdx="0" presStyleCnt="1"/>
      <dgm:spPr/>
      <dgm:t>
        <a:bodyPr/>
        <a:lstStyle/>
        <a:p>
          <a:endParaRPr lang="en-US"/>
        </a:p>
      </dgm:t>
    </dgm:pt>
    <dgm:pt modelId="{D4B95AA9-2767-4AAB-8E38-475587B10247}" type="pres">
      <dgm:prSet presAssocID="{8CB42793-DFBB-4B4E-A7F3-A47960A42045}" presName="desTx" presStyleLbl="fgAcc1" presStyleIdx="0" presStyleCnt="1">
        <dgm:presLayoutVars>
          <dgm:bulletEnabled val="1"/>
        </dgm:presLayoutVars>
      </dgm:prSet>
      <dgm:spPr/>
      <dgm:t>
        <a:bodyPr/>
        <a:lstStyle/>
        <a:p>
          <a:endParaRPr lang="en-US"/>
        </a:p>
      </dgm:t>
    </dgm:pt>
  </dgm:ptLst>
  <dgm:cxnLst>
    <dgm:cxn modelId="{110F9850-D8F9-4E7D-8018-0614D4456EE5}" type="presOf" srcId="{8CB42793-DFBB-4B4E-A7F3-A47960A42045}" destId="{9FB21785-4AB4-44CA-8CC0-A7592622A7E9}" srcOrd="1" destOrd="0" presId="urn:microsoft.com/office/officeart/2005/8/layout/process3"/>
    <dgm:cxn modelId="{0677A8C6-2D52-4C31-A451-C6D11C60AE35}" type="presOf" srcId="{615622BE-0AAF-4B8A-945C-A0AC3C847738}" destId="{D4B95AA9-2767-4AAB-8E38-475587B10247}" srcOrd="0" destOrd="0" presId="urn:microsoft.com/office/officeart/2005/8/layout/process3"/>
    <dgm:cxn modelId="{926CC461-1422-4473-9A8D-008391C16527}" type="presOf" srcId="{8CB42793-DFBB-4B4E-A7F3-A47960A42045}" destId="{2DA4B6C1-8C63-466F-BDF6-62B6D54DCDD7}" srcOrd="0" destOrd="0" presId="urn:microsoft.com/office/officeart/2005/8/layout/process3"/>
    <dgm:cxn modelId="{FD10A83A-6887-4CCC-A1A5-4087900F8338}" srcId="{8CB42793-DFBB-4B4E-A7F3-A47960A42045}" destId="{615622BE-0AAF-4B8A-945C-A0AC3C847738}" srcOrd="0" destOrd="0" parTransId="{8A2897D1-A17C-49F1-AB72-5B7492694A2B}" sibTransId="{98DB1064-013E-4509-A1AE-2A780B14404D}"/>
    <dgm:cxn modelId="{918A8296-D799-42B9-8ADE-9F09EBB55DF2}" type="presOf" srcId="{2912D127-DEEB-4616-B9F2-1B198F25620B}" destId="{10572D2B-9A75-46C6-8352-DFB085E87BFD}" srcOrd="0" destOrd="0" presId="urn:microsoft.com/office/officeart/2005/8/layout/process3"/>
    <dgm:cxn modelId="{C25541AB-7CD0-4213-9683-538166A9623A}" srcId="{2912D127-DEEB-4616-B9F2-1B198F25620B}" destId="{8CB42793-DFBB-4B4E-A7F3-A47960A42045}" srcOrd="0" destOrd="0" parTransId="{22100D1C-86F1-4B27-B1CF-E0720CA06F3B}" sibTransId="{B5B6FF50-4030-4913-8EDC-93CBCA1D37FC}"/>
    <dgm:cxn modelId="{F77BFD24-4485-45F2-827C-318530C6037B}" type="presParOf" srcId="{10572D2B-9A75-46C6-8352-DFB085E87BFD}" destId="{E0FB0A86-FE70-4B4D-ADB0-F492F77E64AF}" srcOrd="0" destOrd="0" presId="urn:microsoft.com/office/officeart/2005/8/layout/process3"/>
    <dgm:cxn modelId="{973A7A92-15AB-474E-9FD8-CDDC03336F29}" type="presParOf" srcId="{E0FB0A86-FE70-4B4D-ADB0-F492F77E64AF}" destId="{2DA4B6C1-8C63-466F-BDF6-62B6D54DCDD7}" srcOrd="0" destOrd="0" presId="urn:microsoft.com/office/officeart/2005/8/layout/process3"/>
    <dgm:cxn modelId="{3631C631-C40F-4F51-8C36-3B23C452B91F}" type="presParOf" srcId="{E0FB0A86-FE70-4B4D-ADB0-F492F77E64AF}" destId="{9FB21785-4AB4-44CA-8CC0-A7592622A7E9}" srcOrd="1" destOrd="0" presId="urn:microsoft.com/office/officeart/2005/8/layout/process3"/>
    <dgm:cxn modelId="{5A895CC5-2E03-4E71-B0AD-DA829DEA9A5B}" type="presParOf" srcId="{E0FB0A86-FE70-4B4D-ADB0-F492F77E64AF}" destId="{D4B95AA9-2767-4AAB-8E38-475587B10247}"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FA8D99-0FB3-4820-B23F-A2A62C8C1B46}" type="doc">
      <dgm:prSet loTypeId="urn:microsoft.com/office/officeart/2005/8/layout/process3" loCatId="process" qsTypeId="urn:microsoft.com/office/officeart/2005/8/quickstyle/3d4" qsCatId="3D" csTypeId="urn:microsoft.com/office/officeart/2005/8/colors/colorful1#2" csCatId="colorful"/>
      <dgm:spPr/>
      <dgm:t>
        <a:bodyPr/>
        <a:lstStyle/>
        <a:p>
          <a:endParaRPr lang="en-US"/>
        </a:p>
      </dgm:t>
    </dgm:pt>
    <dgm:pt modelId="{3EEFD04B-FE20-4672-A902-8285E01C2F91}">
      <dgm:prSet/>
      <dgm:spPr/>
      <dgm:t>
        <a:bodyPr/>
        <a:lstStyle/>
        <a:p>
          <a:pPr algn="ctr" rtl="1"/>
          <a:r>
            <a:rPr lang="fa-IR" dirty="0" smtClean="0">
              <a:cs typeface="B Zar" pitchFamily="2" charset="-78"/>
            </a:rPr>
            <a:t>تعریف</a:t>
          </a:r>
          <a:endParaRPr lang="en-US" dirty="0">
            <a:cs typeface="B Zar" pitchFamily="2" charset="-78"/>
          </a:endParaRPr>
        </a:p>
      </dgm:t>
    </dgm:pt>
    <dgm:pt modelId="{88EA0B88-9849-466B-9EC1-2DBC04E089B4}" type="parTrans" cxnId="{2FEB42F3-8397-4419-A418-46EA2F67EE41}">
      <dgm:prSet/>
      <dgm:spPr/>
      <dgm:t>
        <a:bodyPr/>
        <a:lstStyle/>
        <a:p>
          <a:endParaRPr lang="en-US">
            <a:cs typeface="B Zar" pitchFamily="2" charset="-78"/>
          </a:endParaRPr>
        </a:p>
      </dgm:t>
    </dgm:pt>
    <dgm:pt modelId="{0239321A-0ACC-4F03-B200-8ABF2981C2DE}" type="sibTrans" cxnId="{2FEB42F3-8397-4419-A418-46EA2F67EE41}">
      <dgm:prSet/>
      <dgm:spPr/>
      <dgm:t>
        <a:bodyPr/>
        <a:lstStyle/>
        <a:p>
          <a:endParaRPr lang="en-US">
            <a:cs typeface="B Zar" pitchFamily="2" charset="-78"/>
          </a:endParaRPr>
        </a:p>
      </dgm:t>
    </dgm:pt>
    <dgm:pt modelId="{26BFC671-8E79-4F18-BA7D-972322B2E6AB}">
      <dgm:prSet/>
      <dgm:spPr/>
      <dgm:t>
        <a:bodyPr/>
        <a:lstStyle/>
        <a:p>
          <a:pPr algn="justLow" rtl="1"/>
          <a:r>
            <a:rPr lang="fa-IR" dirty="0" smtClean="0">
              <a:cs typeface="B Zar" pitchFamily="2" charset="-78"/>
            </a:rPr>
            <a:t>اوراق قرضه ابزاری قابل‌معامله است است که نمایانگر بدهی ناشر اوراق به مالک اوراق است. اغلب اوراق قرضه پرداخت‌های دوره‌ای (معمولاً شش‌ماهه) دارند و در سررسید اصل سرمایه‌گذاری را بازمی‌گردانند.</a:t>
          </a:r>
          <a:endParaRPr lang="en-US" dirty="0">
            <a:cs typeface="B Zar" pitchFamily="2" charset="-78"/>
          </a:endParaRPr>
        </a:p>
      </dgm:t>
    </dgm:pt>
    <dgm:pt modelId="{046C9995-2576-4B8B-B0A1-9A95B09537C1}" type="parTrans" cxnId="{AB34EEE7-A674-4E84-9763-907A73BEC881}">
      <dgm:prSet/>
      <dgm:spPr/>
      <dgm:t>
        <a:bodyPr/>
        <a:lstStyle/>
        <a:p>
          <a:endParaRPr lang="en-US">
            <a:cs typeface="B Zar" pitchFamily="2" charset="-78"/>
          </a:endParaRPr>
        </a:p>
      </dgm:t>
    </dgm:pt>
    <dgm:pt modelId="{AEF74E4F-675F-4368-9128-0CA598AE4EB2}" type="sibTrans" cxnId="{AB34EEE7-A674-4E84-9763-907A73BEC881}">
      <dgm:prSet/>
      <dgm:spPr/>
      <dgm:t>
        <a:bodyPr/>
        <a:lstStyle/>
        <a:p>
          <a:endParaRPr lang="en-US">
            <a:cs typeface="B Zar" pitchFamily="2" charset="-78"/>
          </a:endParaRPr>
        </a:p>
      </dgm:t>
    </dgm:pt>
    <dgm:pt modelId="{7CC35461-75CE-477A-ABFF-76E5738EEB48}" type="pres">
      <dgm:prSet presAssocID="{C6FA8D99-0FB3-4820-B23F-A2A62C8C1B46}" presName="linearFlow" presStyleCnt="0">
        <dgm:presLayoutVars>
          <dgm:dir/>
          <dgm:animLvl val="lvl"/>
          <dgm:resizeHandles val="exact"/>
        </dgm:presLayoutVars>
      </dgm:prSet>
      <dgm:spPr/>
      <dgm:t>
        <a:bodyPr/>
        <a:lstStyle/>
        <a:p>
          <a:endParaRPr lang="en-US"/>
        </a:p>
      </dgm:t>
    </dgm:pt>
    <dgm:pt modelId="{41185D68-E80C-4D39-BDC5-06836D162C41}" type="pres">
      <dgm:prSet presAssocID="{3EEFD04B-FE20-4672-A902-8285E01C2F91}" presName="composite" presStyleCnt="0"/>
      <dgm:spPr/>
    </dgm:pt>
    <dgm:pt modelId="{7E3DD473-7130-4E90-BE15-7A595FB4BF80}" type="pres">
      <dgm:prSet presAssocID="{3EEFD04B-FE20-4672-A902-8285E01C2F91}" presName="parTx" presStyleLbl="node1" presStyleIdx="0" presStyleCnt="1">
        <dgm:presLayoutVars>
          <dgm:chMax val="0"/>
          <dgm:chPref val="0"/>
          <dgm:bulletEnabled val="1"/>
        </dgm:presLayoutVars>
      </dgm:prSet>
      <dgm:spPr/>
      <dgm:t>
        <a:bodyPr/>
        <a:lstStyle/>
        <a:p>
          <a:endParaRPr lang="en-US"/>
        </a:p>
      </dgm:t>
    </dgm:pt>
    <dgm:pt modelId="{D8C91660-D67D-4470-9716-FB2A0305951A}" type="pres">
      <dgm:prSet presAssocID="{3EEFD04B-FE20-4672-A902-8285E01C2F91}" presName="parSh" presStyleLbl="node1" presStyleIdx="0" presStyleCnt="1"/>
      <dgm:spPr/>
      <dgm:t>
        <a:bodyPr/>
        <a:lstStyle/>
        <a:p>
          <a:endParaRPr lang="en-US"/>
        </a:p>
      </dgm:t>
    </dgm:pt>
    <dgm:pt modelId="{8767ACFB-EDD6-49F7-993A-51F60D61E5EA}" type="pres">
      <dgm:prSet presAssocID="{3EEFD04B-FE20-4672-A902-8285E01C2F91}" presName="desTx" presStyleLbl="fgAcc1" presStyleIdx="0" presStyleCnt="1">
        <dgm:presLayoutVars>
          <dgm:bulletEnabled val="1"/>
        </dgm:presLayoutVars>
      </dgm:prSet>
      <dgm:spPr/>
      <dgm:t>
        <a:bodyPr/>
        <a:lstStyle/>
        <a:p>
          <a:endParaRPr lang="en-US"/>
        </a:p>
      </dgm:t>
    </dgm:pt>
  </dgm:ptLst>
  <dgm:cxnLst>
    <dgm:cxn modelId="{AB34EEE7-A674-4E84-9763-907A73BEC881}" srcId="{3EEFD04B-FE20-4672-A902-8285E01C2F91}" destId="{26BFC671-8E79-4F18-BA7D-972322B2E6AB}" srcOrd="0" destOrd="0" parTransId="{046C9995-2576-4B8B-B0A1-9A95B09537C1}" sibTransId="{AEF74E4F-675F-4368-9128-0CA598AE4EB2}"/>
    <dgm:cxn modelId="{B64647B6-2D0C-4CC7-AEDA-48A171391068}" type="presOf" srcId="{26BFC671-8E79-4F18-BA7D-972322B2E6AB}" destId="{8767ACFB-EDD6-49F7-993A-51F60D61E5EA}" srcOrd="0" destOrd="0" presId="urn:microsoft.com/office/officeart/2005/8/layout/process3"/>
    <dgm:cxn modelId="{2FEB42F3-8397-4419-A418-46EA2F67EE41}" srcId="{C6FA8D99-0FB3-4820-B23F-A2A62C8C1B46}" destId="{3EEFD04B-FE20-4672-A902-8285E01C2F91}" srcOrd="0" destOrd="0" parTransId="{88EA0B88-9849-466B-9EC1-2DBC04E089B4}" sibTransId="{0239321A-0ACC-4F03-B200-8ABF2981C2DE}"/>
    <dgm:cxn modelId="{6BE364D6-CF58-4843-BA98-99F8AAA78D71}" type="presOf" srcId="{C6FA8D99-0FB3-4820-B23F-A2A62C8C1B46}" destId="{7CC35461-75CE-477A-ABFF-76E5738EEB48}" srcOrd="0" destOrd="0" presId="urn:microsoft.com/office/officeart/2005/8/layout/process3"/>
    <dgm:cxn modelId="{51CECB9A-7271-4AF1-89D1-B6FC67C41A93}" type="presOf" srcId="{3EEFD04B-FE20-4672-A902-8285E01C2F91}" destId="{7E3DD473-7130-4E90-BE15-7A595FB4BF80}" srcOrd="0" destOrd="0" presId="urn:microsoft.com/office/officeart/2005/8/layout/process3"/>
    <dgm:cxn modelId="{08760036-CBB5-413E-AB21-38135994624A}" type="presOf" srcId="{3EEFD04B-FE20-4672-A902-8285E01C2F91}" destId="{D8C91660-D67D-4470-9716-FB2A0305951A}" srcOrd="1" destOrd="0" presId="urn:microsoft.com/office/officeart/2005/8/layout/process3"/>
    <dgm:cxn modelId="{1798CE6B-92C0-4A35-AF15-43AB7E2AD0FE}" type="presParOf" srcId="{7CC35461-75CE-477A-ABFF-76E5738EEB48}" destId="{41185D68-E80C-4D39-BDC5-06836D162C41}" srcOrd="0" destOrd="0" presId="urn:microsoft.com/office/officeart/2005/8/layout/process3"/>
    <dgm:cxn modelId="{B4A14C4D-9327-46AD-9C66-A9CD9E532A95}" type="presParOf" srcId="{41185D68-E80C-4D39-BDC5-06836D162C41}" destId="{7E3DD473-7130-4E90-BE15-7A595FB4BF80}" srcOrd="0" destOrd="0" presId="urn:microsoft.com/office/officeart/2005/8/layout/process3"/>
    <dgm:cxn modelId="{5CFD7ED3-0B99-499B-97B4-2459AB7BD1F8}" type="presParOf" srcId="{41185D68-E80C-4D39-BDC5-06836D162C41}" destId="{D8C91660-D67D-4470-9716-FB2A0305951A}" srcOrd="1" destOrd="0" presId="urn:microsoft.com/office/officeart/2005/8/layout/process3"/>
    <dgm:cxn modelId="{291E96CB-00C3-4DAA-8656-2670D098AF35}" type="presParOf" srcId="{41185D68-E80C-4D39-BDC5-06836D162C41}" destId="{8767ACFB-EDD6-49F7-993A-51F60D61E5EA}"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9F4FF7-5B18-45F4-9B19-A7F770BE2855}"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65180F23-89D0-445D-9137-25AF7992861A}">
      <dgm:prSet/>
      <dgm:spPr/>
      <dgm:t>
        <a:bodyPr/>
        <a:lstStyle/>
        <a:p>
          <a:pPr algn="justLow" rtl="1"/>
          <a:r>
            <a:rPr lang="fa-IR" dirty="0" smtClean="0">
              <a:cs typeface="B Zar" pitchFamily="2" charset="-78"/>
            </a:rPr>
            <a:t>در حالی‌که  سرمایه‌گذاری در اوراق قرضه نسبت به سهام محافظه‌کارانه‌تر است، مزایایی به‌شرح ذیل را برای سرمایه‌گذاران به‌همراه دارد:</a:t>
          </a:r>
          <a:endParaRPr lang="en-US" dirty="0">
            <a:cs typeface="B Zar" pitchFamily="2" charset="-78"/>
          </a:endParaRPr>
        </a:p>
      </dgm:t>
    </dgm:pt>
    <dgm:pt modelId="{973A469D-FAFE-4277-8E0F-C434FE01538B}" type="parTrans" cxnId="{E9BA9612-7B8B-4C0C-8707-A958CA0C5873}">
      <dgm:prSet/>
      <dgm:spPr/>
      <dgm:t>
        <a:bodyPr/>
        <a:lstStyle/>
        <a:p>
          <a:endParaRPr lang="en-US">
            <a:cs typeface="B Zar" pitchFamily="2" charset="-78"/>
          </a:endParaRPr>
        </a:p>
      </dgm:t>
    </dgm:pt>
    <dgm:pt modelId="{C0D9B797-0D94-4A86-BFCC-8B6556F30960}" type="sibTrans" cxnId="{E9BA9612-7B8B-4C0C-8707-A958CA0C5873}">
      <dgm:prSet/>
      <dgm:spPr/>
      <dgm:t>
        <a:bodyPr/>
        <a:lstStyle/>
        <a:p>
          <a:endParaRPr lang="en-US">
            <a:cs typeface="B Zar" pitchFamily="2" charset="-78"/>
          </a:endParaRPr>
        </a:p>
      </dgm:t>
    </dgm:pt>
    <dgm:pt modelId="{5903DFFC-14B0-4BCB-909C-A218502FDEF6}">
      <dgm:prSet/>
      <dgm:spPr/>
      <dgm:t>
        <a:bodyPr/>
        <a:lstStyle/>
        <a:p>
          <a:pPr rtl="1"/>
          <a:r>
            <a:rPr lang="fa-IR" smtClean="0">
              <a:cs typeface="B Zar" pitchFamily="2" charset="-78"/>
            </a:rPr>
            <a:t>امنیت</a:t>
          </a:r>
          <a:endParaRPr lang="en-US">
            <a:cs typeface="B Zar" pitchFamily="2" charset="-78"/>
          </a:endParaRPr>
        </a:p>
      </dgm:t>
    </dgm:pt>
    <dgm:pt modelId="{D4F81C78-2849-4FD7-B03F-4B44A599F084}" type="parTrans" cxnId="{29999499-FBAB-4ABD-8727-BA9F767EF829}">
      <dgm:prSet/>
      <dgm:spPr/>
      <dgm:t>
        <a:bodyPr/>
        <a:lstStyle/>
        <a:p>
          <a:endParaRPr lang="en-US">
            <a:cs typeface="B Zar" pitchFamily="2" charset="-78"/>
          </a:endParaRPr>
        </a:p>
      </dgm:t>
    </dgm:pt>
    <dgm:pt modelId="{D0A9C57A-A5EA-4F41-9315-158EF290352D}" type="sibTrans" cxnId="{29999499-FBAB-4ABD-8727-BA9F767EF829}">
      <dgm:prSet/>
      <dgm:spPr/>
      <dgm:t>
        <a:bodyPr/>
        <a:lstStyle/>
        <a:p>
          <a:endParaRPr lang="en-US">
            <a:cs typeface="B Zar" pitchFamily="2" charset="-78"/>
          </a:endParaRPr>
        </a:p>
      </dgm:t>
    </dgm:pt>
    <dgm:pt modelId="{CADD0CBA-B560-4440-B91F-D0C0324DC688}">
      <dgm:prSet/>
      <dgm:spPr/>
      <dgm:t>
        <a:bodyPr/>
        <a:lstStyle/>
        <a:p>
          <a:pPr rtl="1"/>
          <a:r>
            <a:rPr lang="fa-IR" dirty="0" smtClean="0">
              <a:cs typeface="B Zar" pitchFamily="2" charset="-78"/>
            </a:rPr>
            <a:t>درآمد قابل‌اتکا</a:t>
          </a:r>
          <a:endParaRPr lang="en-US" dirty="0">
            <a:cs typeface="B Zar" pitchFamily="2" charset="-78"/>
          </a:endParaRPr>
        </a:p>
      </dgm:t>
    </dgm:pt>
    <dgm:pt modelId="{785D9328-AF2C-4DEC-8301-EDD301D3F039}" type="parTrans" cxnId="{545E34C5-A6F8-4C8C-8172-06AE03C57D07}">
      <dgm:prSet/>
      <dgm:spPr/>
      <dgm:t>
        <a:bodyPr/>
        <a:lstStyle/>
        <a:p>
          <a:endParaRPr lang="en-US">
            <a:cs typeface="B Zar" pitchFamily="2" charset="-78"/>
          </a:endParaRPr>
        </a:p>
      </dgm:t>
    </dgm:pt>
    <dgm:pt modelId="{4196CA06-358C-49F0-8603-7A68A08F9CFF}" type="sibTrans" cxnId="{545E34C5-A6F8-4C8C-8172-06AE03C57D07}">
      <dgm:prSet/>
      <dgm:spPr/>
      <dgm:t>
        <a:bodyPr/>
        <a:lstStyle/>
        <a:p>
          <a:endParaRPr lang="en-US">
            <a:cs typeface="B Zar" pitchFamily="2" charset="-78"/>
          </a:endParaRPr>
        </a:p>
      </dgm:t>
    </dgm:pt>
    <dgm:pt modelId="{9D7203EC-0344-48F2-9AE7-F36091B10A24}">
      <dgm:prSet/>
      <dgm:spPr/>
      <dgm:t>
        <a:bodyPr/>
        <a:lstStyle/>
        <a:p>
          <a:pPr rtl="1"/>
          <a:r>
            <a:rPr lang="fa-IR" dirty="0" smtClean="0">
              <a:cs typeface="B Zar" pitchFamily="2" charset="-78"/>
            </a:rPr>
            <a:t>متنوع‌سازی سبد سرمایه‌گذاری</a:t>
          </a:r>
          <a:endParaRPr lang="en-US" dirty="0">
            <a:cs typeface="B Zar" pitchFamily="2" charset="-78"/>
          </a:endParaRPr>
        </a:p>
      </dgm:t>
    </dgm:pt>
    <dgm:pt modelId="{0A90C484-3218-4A62-B501-C2FF43DD2277}" type="parTrans" cxnId="{6846F544-5B3C-49FE-8C8D-1E0AFB399EF1}">
      <dgm:prSet/>
      <dgm:spPr/>
      <dgm:t>
        <a:bodyPr/>
        <a:lstStyle/>
        <a:p>
          <a:endParaRPr lang="en-US">
            <a:cs typeface="B Zar" pitchFamily="2" charset="-78"/>
          </a:endParaRPr>
        </a:p>
      </dgm:t>
    </dgm:pt>
    <dgm:pt modelId="{FE79E9EE-C0DF-40AD-9E13-65E51F921A5C}" type="sibTrans" cxnId="{6846F544-5B3C-49FE-8C8D-1E0AFB399EF1}">
      <dgm:prSet/>
      <dgm:spPr/>
      <dgm:t>
        <a:bodyPr/>
        <a:lstStyle/>
        <a:p>
          <a:endParaRPr lang="en-US">
            <a:cs typeface="B Zar" pitchFamily="2" charset="-78"/>
          </a:endParaRPr>
        </a:p>
      </dgm:t>
    </dgm:pt>
    <dgm:pt modelId="{C8579533-0C42-464D-8A6E-AD0719322B77}">
      <dgm:prSet/>
      <dgm:spPr/>
      <dgm:t>
        <a:bodyPr/>
        <a:lstStyle/>
        <a:p>
          <a:pPr rtl="1"/>
          <a:r>
            <a:rPr lang="fa-IR" dirty="0" smtClean="0">
              <a:cs typeface="B Zar" pitchFamily="2" charset="-78"/>
            </a:rPr>
            <a:t>مزایای مالیاتی </a:t>
          </a:r>
          <a:endParaRPr lang="en-US" dirty="0">
            <a:cs typeface="B Zar" pitchFamily="2" charset="-78"/>
          </a:endParaRPr>
        </a:p>
      </dgm:t>
    </dgm:pt>
    <dgm:pt modelId="{1795E2FA-CDD9-4BC4-879A-E04C3C48D31F}" type="parTrans" cxnId="{5FEA10A1-4443-40F6-AC59-82524AD518CC}">
      <dgm:prSet/>
      <dgm:spPr/>
      <dgm:t>
        <a:bodyPr/>
        <a:lstStyle/>
        <a:p>
          <a:endParaRPr lang="en-US">
            <a:cs typeface="B Zar" pitchFamily="2" charset="-78"/>
          </a:endParaRPr>
        </a:p>
      </dgm:t>
    </dgm:pt>
    <dgm:pt modelId="{E2B2D50A-BD61-473A-B2B1-63E9979C711C}" type="sibTrans" cxnId="{5FEA10A1-4443-40F6-AC59-82524AD518CC}">
      <dgm:prSet/>
      <dgm:spPr/>
      <dgm:t>
        <a:bodyPr/>
        <a:lstStyle/>
        <a:p>
          <a:endParaRPr lang="en-US">
            <a:cs typeface="B Zar" pitchFamily="2" charset="-78"/>
          </a:endParaRPr>
        </a:p>
      </dgm:t>
    </dgm:pt>
    <dgm:pt modelId="{1DDE4A6F-D866-4BC6-A1E4-AF62371CDDA1}" type="pres">
      <dgm:prSet presAssocID="{1D9F4FF7-5B18-45F4-9B19-A7F770BE2855}" presName="linearFlow" presStyleCnt="0">
        <dgm:presLayoutVars>
          <dgm:dir/>
          <dgm:animLvl val="lvl"/>
          <dgm:resizeHandles val="exact"/>
        </dgm:presLayoutVars>
      </dgm:prSet>
      <dgm:spPr/>
      <dgm:t>
        <a:bodyPr/>
        <a:lstStyle/>
        <a:p>
          <a:endParaRPr lang="en-US"/>
        </a:p>
      </dgm:t>
    </dgm:pt>
    <dgm:pt modelId="{61E7F76B-D108-480F-90FC-95B9EF597640}" type="pres">
      <dgm:prSet presAssocID="{65180F23-89D0-445D-9137-25AF7992861A}" presName="composite" presStyleCnt="0"/>
      <dgm:spPr/>
    </dgm:pt>
    <dgm:pt modelId="{99E6F9C8-B7E1-4D93-9DA7-92801C295FCE}" type="pres">
      <dgm:prSet presAssocID="{65180F23-89D0-445D-9137-25AF7992861A}" presName="parTx" presStyleLbl="node1" presStyleIdx="0" presStyleCnt="1">
        <dgm:presLayoutVars>
          <dgm:chMax val="0"/>
          <dgm:chPref val="0"/>
          <dgm:bulletEnabled val="1"/>
        </dgm:presLayoutVars>
      </dgm:prSet>
      <dgm:spPr/>
      <dgm:t>
        <a:bodyPr/>
        <a:lstStyle/>
        <a:p>
          <a:endParaRPr lang="en-US"/>
        </a:p>
      </dgm:t>
    </dgm:pt>
    <dgm:pt modelId="{DDD808F5-B24C-47A6-93A9-F3F02F403AC9}" type="pres">
      <dgm:prSet presAssocID="{65180F23-89D0-445D-9137-25AF7992861A}" presName="parSh" presStyleLbl="node1" presStyleIdx="0" presStyleCnt="1"/>
      <dgm:spPr/>
      <dgm:t>
        <a:bodyPr/>
        <a:lstStyle/>
        <a:p>
          <a:endParaRPr lang="en-US"/>
        </a:p>
      </dgm:t>
    </dgm:pt>
    <dgm:pt modelId="{AF6B7761-DC5B-46FE-8783-AD828417F113}" type="pres">
      <dgm:prSet presAssocID="{65180F23-89D0-445D-9137-25AF7992861A}"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3BC7784A-38C3-4ADF-B946-46D3C2ECACF1}" type="presOf" srcId="{5903DFFC-14B0-4BCB-909C-A218502FDEF6}" destId="{AF6B7761-DC5B-46FE-8783-AD828417F113}" srcOrd="0" destOrd="0" presId="urn:microsoft.com/office/officeart/2005/8/layout/process3"/>
    <dgm:cxn modelId="{9704BC11-75C8-4EBE-BDE1-C0302E5ECE7F}" type="presOf" srcId="{9D7203EC-0344-48F2-9AE7-F36091B10A24}" destId="{AF6B7761-DC5B-46FE-8783-AD828417F113}" srcOrd="0" destOrd="2" presId="urn:microsoft.com/office/officeart/2005/8/layout/process3"/>
    <dgm:cxn modelId="{5FEA10A1-4443-40F6-AC59-82524AD518CC}" srcId="{65180F23-89D0-445D-9137-25AF7992861A}" destId="{C8579533-0C42-464D-8A6E-AD0719322B77}" srcOrd="3" destOrd="0" parTransId="{1795E2FA-CDD9-4BC4-879A-E04C3C48D31F}" sibTransId="{E2B2D50A-BD61-473A-B2B1-63E9979C711C}"/>
    <dgm:cxn modelId="{6846F544-5B3C-49FE-8C8D-1E0AFB399EF1}" srcId="{65180F23-89D0-445D-9137-25AF7992861A}" destId="{9D7203EC-0344-48F2-9AE7-F36091B10A24}" srcOrd="2" destOrd="0" parTransId="{0A90C484-3218-4A62-B501-C2FF43DD2277}" sibTransId="{FE79E9EE-C0DF-40AD-9E13-65E51F921A5C}"/>
    <dgm:cxn modelId="{52FC4DAD-76F9-4F55-9B4B-8923D5618C44}" type="presOf" srcId="{1D9F4FF7-5B18-45F4-9B19-A7F770BE2855}" destId="{1DDE4A6F-D866-4BC6-A1E4-AF62371CDDA1}" srcOrd="0" destOrd="0" presId="urn:microsoft.com/office/officeart/2005/8/layout/process3"/>
    <dgm:cxn modelId="{6AF41EAF-EB61-4A95-8912-63A3C9E49245}" type="presOf" srcId="{C8579533-0C42-464D-8A6E-AD0719322B77}" destId="{AF6B7761-DC5B-46FE-8783-AD828417F113}" srcOrd="0" destOrd="3" presId="urn:microsoft.com/office/officeart/2005/8/layout/process3"/>
    <dgm:cxn modelId="{18E5373A-03A1-47AD-B36F-8DA19C613957}" type="presOf" srcId="{65180F23-89D0-445D-9137-25AF7992861A}" destId="{DDD808F5-B24C-47A6-93A9-F3F02F403AC9}" srcOrd="1" destOrd="0" presId="urn:microsoft.com/office/officeart/2005/8/layout/process3"/>
    <dgm:cxn modelId="{E9BA9612-7B8B-4C0C-8707-A958CA0C5873}" srcId="{1D9F4FF7-5B18-45F4-9B19-A7F770BE2855}" destId="{65180F23-89D0-445D-9137-25AF7992861A}" srcOrd="0" destOrd="0" parTransId="{973A469D-FAFE-4277-8E0F-C434FE01538B}" sibTransId="{C0D9B797-0D94-4A86-BFCC-8B6556F30960}"/>
    <dgm:cxn modelId="{BA5F4321-7817-418D-96C4-79B230C5C013}" type="presOf" srcId="{65180F23-89D0-445D-9137-25AF7992861A}" destId="{99E6F9C8-B7E1-4D93-9DA7-92801C295FCE}" srcOrd="0" destOrd="0" presId="urn:microsoft.com/office/officeart/2005/8/layout/process3"/>
    <dgm:cxn modelId="{545E34C5-A6F8-4C8C-8172-06AE03C57D07}" srcId="{65180F23-89D0-445D-9137-25AF7992861A}" destId="{CADD0CBA-B560-4440-B91F-D0C0324DC688}" srcOrd="1" destOrd="0" parTransId="{785D9328-AF2C-4DEC-8301-EDD301D3F039}" sibTransId="{4196CA06-358C-49F0-8603-7A68A08F9CFF}"/>
    <dgm:cxn modelId="{22A6D253-32FD-470A-BFA6-217588C82454}" type="presOf" srcId="{CADD0CBA-B560-4440-B91F-D0C0324DC688}" destId="{AF6B7761-DC5B-46FE-8783-AD828417F113}" srcOrd="0" destOrd="1" presId="urn:microsoft.com/office/officeart/2005/8/layout/process3"/>
    <dgm:cxn modelId="{29999499-FBAB-4ABD-8727-BA9F767EF829}" srcId="{65180F23-89D0-445D-9137-25AF7992861A}" destId="{5903DFFC-14B0-4BCB-909C-A218502FDEF6}" srcOrd="0" destOrd="0" parTransId="{D4F81C78-2849-4FD7-B03F-4B44A599F084}" sibTransId="{D0A9C57A-A5EA-4F41-9315-158EF290352D}"/>
    <dgm:cxn modelId="{96429181-3832-4B46-800B-333987493724}" type="presParOf" srcId="{1DDE4A6F-D866-4BC6-A1E4-AF62371CDDA1}" destId="{61E7F76B-D108-480F-90FC-95B9EF597640}" srcOrd="0" destOrd="0" presId="urn:microsoft.com/office/officeart/2005/8/layout/process3"/>
    <dgm:cxn modelId="{007076D4-43B6-4EBD-BD5E-1D404150BE69}" type="presParOf" srcId="{61E7F76B-D108-480F-90FC-95B9EF597640}" destId="{99E6F9C8-B7E1-4D93-9DA7-92801C295FCE}" srcOrd="0" destOrd="0" presId="urn:microsoft.com/office/officeart/2005/8/layout/process3"/>
    <dgm:cxn modelId="{E0A1E962-1446-47D8-BB8E-100962B195C3}" type="presParOf" srcId="{61E7F76B-D108-480F-90FC-95B9EF597640}" destId="{DDD808F5-B24C-47A6-93A9-F3F02F403AC9}" srcOrd="1" destOrd="0" presId="urn:microsoft.com/office/officeart/2005/8/layout/process3"/>
    <dgm:cxn modelId="{F052D6B4-50E6-4324-B5A7-C7F5AAB141EB}" type="presParOf" srcId="{61E7F76B-D108-480F-90FC-95B9EF597640}" destId="{AF6B7761-DC5B-46FE-8783-AD828417F113}"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BFBFFE-21AB-4C4B-95C7-9E00BED6DE24}"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0F2E86CC-A558-4B53-9415-0A26E244FFEF}">
      <dgm:prSet/>
      <dgm:spPr/>
      <dgm:t>
        <a:bodyPr/>
        <a:lstStyle/>
        <a:p>
          <a:pPr algn="justLow" rtl="1"/>
          <a:r>
            <a:rPr lang="fa-IR" dirty="0" smtClean="0">
              <a:cs typeface="B Zar" pitchFamily="2" charset="-78"/>
            </a:rPr>
            <a:t>سرمایه‌گذاری در اوراق قرضه در </a:t>
          </a:r>
          <a:r>
            <a:rPr lang="fa-IR" dirty="0" smtClean="0">
              <a:cs typeface="B Zar" pitchFamily="2" charset="-78"/>
            </a:rPr>
            <a:t>مقايسه </a:t>
          </a:r>
          <a:r>
            <a:rPr lang="fa-IR" dirty="0" smtClean="0">
              <a:cs typeface="B Zar" pitchFamily="2" charset="-78"/>
            </a:rPr>
            <a:t>با سهام، امنیت نسبی به همراه دارد. امنیت اوراق قرضه به دو دلیل ایجاد می‌شود.</a:t>
          </a:r>
          <a:endParaRPr lang="en-US" dirty="0">
            <a:cs typeface="B Zar" pitchFamily="2" charset="-78"/>
          </a:endParaRPr>
        </a:p>
      </dgm:t>
    </dgm:pt>
    <dgm:pt modelId="{399FF9D4-297E-4837-8E20-6B3D5818A5D5}" type="parTrans" cxnId="{B3F15A67-C63C-447D-9C59-39448494E6F1}">
      <dgm:prSet/>
      <dgm:spPr/>
      <dgm:t>
        <a:bodyPr/>
        <a:lstStyle/>
        <a:p>
          <a:endParaRPr lang="en-US">
            <a:cs typeface="B Zar" pitchFamily="2" charset="-78"/>
          </a:endParaRPr>
        </a:p>
      </dgm:t>
    </dgm:pt>
    <dgm:pt modelId="{204E9C9F-5F59-40C0-97BE-570D7BAC6ADE}" type="sibTrans" cxnId="{B3F15A67-C63C-447D-9C59-39448494E6F1}">
      <dgm:prSet/>
      <dgm:spPr/>
      <dgm:t>
        <a:bodyPr/>
        <a:lstStyle/>
        <a:p>
          <a:endParaRPr lang="en-US">
            <a:cs typeface="B Zar" pitchFamily="2" charset="-78"/>
          </a:endParaRPr>
        </a:p>
      </dgm:t>
    </dgm:pt>
    <dgm:pt modelId="{372DE9D9-DF67-4751-9CBF-378CDB324C55}">
      <dgm:prSet/>
      <dgm:spPr/>
      <dgm:t>
        <a:bodyPr/>
        <a:lstStyle/>
        <a:p>
          <a:pPr algn="justLow" rtl="1"/>
          <a:r>
            <a:rPr lang="fa-IR" dirty="0" smtClean="0">
              <a:cs typeface="B Zar" pitchFamily="2" charset="-78"/>
            </a:rPr>
            <a:t>دارندگان اوراق قرضه نسبت سهامداران عادی و ممتاز در صف اول دریافت مطالبات قرار دارند. اگر شرکت به هر دلیلی جریان نقدی کافی برای پرداخت به سرمایه‌گذارن نداشته باشد، ابتدا این جریان نقدی برای تأمین مطالبات صاحبان قرضه صرف خواهد شد.</a:t>
          </a:r>
          <a:endParaRPr lang="en-US" dirty="0">
            <a:cs typeface="B Zar" pitchFamily="2" charset="-78"/>
          </a:endParaRPr>
        </a:p>
      </dgm:t>
    </dgm:pt>
    <dgm:pt modelId="{4F084AFF-8F25-49DE-B928-266B2B1118BD}" type="parTrans" cxnId="{79AA0716-27EE-4B07-B2FE-CBDF55357AFC}">
      <dgm:prSet/>
      <dgm:spPr/>
      <dgm:t>
        <a:bodyPr/>
        <a:lstStyle/>
        <a:p>
          <a:endParaRPr lang="en-US">
            <a:cs typeface="B Zar" pitchFamily="2" charset="-78"/>
          </a:endParaRPr>
        </a:p>
      </dgm:t>
    </dgm:pt>
    <dgm:pt modelId="{8FF1A0FA-E0B8-4027-A8E2-1207FA20EC8B}" type="sibTrans" cxnId="{79AA0716-27EE-4B07-B2FE-CBDF55357AFC}">
      <dgm:prSet/>
      <dgm:spPr/>
      <dgm:t>
        <a:bodyPr/>
        <a:lstStyle/>
        <a:p>
          <a:endParaRPr lang="en-US">
            <a:cs typeface="B Zar" pitchFamily="2" charset="-78"/>
          </a:endParaRPr>
        </a:p>
      </dgm:t>
    </dgm:pt>
    <dgm:pt modelId="{0D64983F-7463-412E-85E4-EBC1E6048C82}">
      <dgm:prSet/>
      <dgm:spPr/>
      <dgm:t>
        <a:bodyPr/>
        <a:lstStyle/>
        <a:p>
          <a:pPr algn="justLow" rtl="1"/>
          <a:r>
            <a:rPr lang="fa-IR" dirty="0" smtClean="0">
              <a:cs typeface="B Zar" pitchFamily="2" charset="-78"/>
            </a:rPr>
            <a:t>درصورتی‌که شرکت در انجام تعهدات خود نسبت به صاحبان قرضه قصور ورزد، آن‌ها می‌توانند جهت استیفای حقوق خود ورشکستگی شرکت را از دادگاه خواستار شوند. </a:t>
          </a:r>
          <a:endParaRPr lang="en-US" dirty="0">
            <a:cs typeface="B Zar" pitchFamily="2" charset="-78"/>
          </a:endParaRPr>
        </a:p>
      </dgm:t>
    </dgm:pt>
    <dgm:pt modelId="{FC08E853-E4E2-4ECB-B84C-1FF97666D41E}" type="parTrans" cxnId="{01C8D707-C7CF-472E-95A0-EE45DD815B1A}">
      <dgm:prSet/>
      <dgm:spPr/>
      <dgm:t>
        <a:bodyPr/>
        <a:lstStyle/>
        <a:p>
          <a:endParaRPr lang="en-US">
            <a:cs typeface="B Zar" pitchFamily="2" charset="-78"/>
          </a:endParaRPr>
        </a:p>
      </dgm:t>
    </dgm:pt>
    <dgm:pt modelId="{141A3FB4-FC0C-40E2-A79A-19AA94758929}" type="sibTrans" cxnId="{01C8D707-C7CF-472E-95A0-EE45DD815B1A}">
      <dgm:prSet/>
      <dgm:spPr/>
      <dgm:t>
        <a:bodyPr/>
        <a:lstStyle/>
        <a:p>
          <a:endParaRPr lang="en-US">
            <a:cs typeface="B Zar" pitchFamily="2" charset="-78"/>
          </a:endParaRPr>
        </a:p>
      </dgm:t>
    </dgm:pt>
    <dgm:pt modelId="{DE2720B8-7175-4B4F-B658-40BE74D54798}" type="pres">
      <dgm:prSet presAssocID="{24BFBFFE-21AB-4C4B-95C7-9E00BED6DE24}" presName="linear" presStyleCnt="0">
        <dgm:presLayoutVars>
          <dgm:animLvl val="lvl"/>
          <dgm:resizeHandles val="exact"/>
        </dgm:presLayoutVars>
      </dgm:prSet>
      <dgm:spPr/>
      <dgm:t>
        <a:bodyPr/>
        <a:lstStyle/>
        <a:p>
          <a:endParaRPr lang="en-US"/>
        </a:p>
      </dgm:t>
    </dgm:pt>
    <dgm:pt modelId="{6D3836C8-6621-4D89-B5FF-0B608EB78EF6}" type="pres">
      <dgm:prSet presAssocID="{0F2E86CC-A558-4B53-9415-0A26E244FFEF}" presName="parentText" presStyleLbl="node1" presStyleIdx="0" presStyleCnt="1">
        <dgm:presLayoutVars>
          <dgm:chMax val="0"/>
          <dgm:bulletEnabled val="1"/>
        </dgm:presLayoutVars>
      </dgm:prSet>
      <dgm:spPr/>
      <dgm:t>
        <a:bodyPr/>
        <a:lstStyle/>
        <a:p>
          <a:endParaRPr lang="en-US"/>
        </a:p>
      </dgm:t>
    </dgm:pt>
    <dgm:pt modelId="{2BB1E043-5C45-4223-8899-657F2DA57447}" type="pres">
      <dgm:prSet presAssocID="{0F2E86CC-A558-4B53-9415-0A26E244FFEF}" presName="childText" presStyleLbl="revTx" presStyleIdx="0" presStyleCnt="1">
        <dgm:presLayoutVars>
          <dgm:bulletEnabled val="1"/>
        </dgm:presLayoutVars>
      </dgm:prSet>
      <dgm:spPr/>
      <dgm:t>
        <a:bodyPr/>
        <a:lstStyle/>
        <a:p>
          <a:endParaRPr lang="en-US"/>
        </a:p>
      </dgm:t>
    </dgm:pt>
  </dgm:ptLst>
  <dgm:cxnLst>
    <dgm:cxn modelId="{79AA0716-27EE-4B07-B2FE-CBDF55357AFC}" srcId="{0F2E86CC-A558-4B53-9415-0A26E244FFEF}" destId="{372DE9D9-DF67-4751-9CBF-378CDB324C55}" srcOrd="0" destOrd="0" parTransId="{4F084AFF-8F25-49DE-B928-266B2B1118BD}" sibTransId="{8FF1A0FA-E0B8-4027-A8E2-1207FA20EC8B}"/>
    <dgm:cxn modelId="{23EBE2FB-4C23-43B7-A411-2E11470FA6A5}" type="presOf" srcId="{24BFBFFE-21AB-4C4B-95C7-9E00BED6DE24}" destId="{DE2720B8-7175-4B4F-B658-40BE74D54798}" srcOrd="0" destOrd="0" presId="urn:microsoft.com/office/officeart/2005/8/layout/vList2"/>
    <dgm:cxn modelId="{1380C4DD-BA5A-472D-8C41-8DFDB6F20E61}" type="presOf" srcId="{0F2E86CC-A558-4B53-9415-0A26E244FFEF}" destId="{6D3836C8-6621-4D89-B5FF-0B608EB78EF6}" srcOrd="0" destOrd="0" presId="urn:microsoft.com/office/officeart/2005/8/layout/vList2"/>
    <dgm:cxn modelId="{2E8F63DF-691E-4DA3-A2CF-25C5CE44A26C}" type="presOf" srcId="{372DE9D9-DF67-4751-9CBF-378CDB324C55}" destId="{2BB1E043-5C45-4223-8899-657F2DA57447}" srcOrd="0" destOrd="0" presId="urn:microsoft.com/office/officeart/2005/8/layout/vList2"/>
    <dgm:cxn modelId="{B3F15A67-C63C-447D-9C59-39448494E6F1}" srcId="{24BFBFFE-21AB-4C4B-95C7-9E00BED6DE24}" destId="{0F2E86CC-A558-4B53-9415-0A26E244FFEF}" srcOrd="0" destOrd="0" parTransId="{399FF9D4-297E-4837-8E20-6B3D5818A5D5}" sibTransId="{204E9C9F-5F59-40C0-97BE-570D7BAC6ADE}"/>
    <dgm:cxn modelId="{01C8D707-C7CF-472E-95A0-EE45DD815B1A}" srcId="{0F2E86CC-A558-4B53-9415-0A26E244FFEF}" destId="{0D64983F-7463-412E-85E4-EBC1E6048C82}" srcOrd="1" destOrd="0" parTransId="{FC08E853-E4E2-4ECB-B84C-1FF97666D41E}" sibTransId="{141A3FB4-FC0C-40E2-A79A-19AA94758929}"/>
    <dgm:cxn modelId="{DFC7F618-16FF-40BB-A0C9-CAE135763C46}" type="presOf" srcId="{0D64983F-7463-412E-85E4-EBC1E6048C82}" destId="{2BB1E043-5C45-4223-8899-657F2DA57447}" srcOrd="0" destOrd="1" presId="urn:microsoft.com/office/officeart/2005/8/layout/vList2"/>
    <dgm:cxn modelId="{8A008F6D-688B-48FF-87FE-59F1047D0A0F}" type="presParOf" srcId="{DE2720B8-7175-4B4F-B658-40BE74D54798}" destId="{6D3836C8-6621-4D89-B5FF-0B608EB78EF6}" srcOrd="0" destOrd="0" presId="urn:microsoft.com/office/officeart/2005/8/layout/vList2"/>
    <dgm:cxn modelId="{5FEA205D-41A1-4663-9ADE-6FB80AAC93BE}" type="presParOf" srcId="{DE2720B8-7175-4B4F-B658-40BE74D54798}" destId="{2BB1E043-5C45-4223-8899-657F2DA57447}"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41830F8-B348-4610-BE38-59F4DB24358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C66C515-B537-4098-BB63-0BA35F36521E}">
      <dgm:prSet/>
      <dgm:spPr/>
      <dgm:t>
        <a:bodyPr/>
        <a:lstStyle/>
        <a:p>
          <a:pPr algn="justLow" rtl="1"/>
          <a:r>
            <a:rPr lang="fa-IR" dirty="0" smtClean="0">
              <a:cs typeface="B Zar" pitchFamily="2" charset="-78"/>
            </a:rPr>
            <a:t>وقتی اوراق قرضه به سبد سرمایه‌گذاری اضافه می‌شود، موازنة بهتری از ریسک و بازده را برای سرمایه‌گذار فراهم می‌کند.</a:t>
          </a:r>
          <a:endParaRPr lang="en-US" dirty="0">
            <a:cs typeface="B Zar" pitchFamily="2" charset="-78"/>
          </a:endParaRPr>
        </a:p>
      </dgm:t>
    </dgm:pt>
    <dgm:pt modelId="{4C6FCE43-7102-414F-9C02-77ED7D703E91}" type="parTrans" cxnId="{10FD4A6A-DA7E-4A10-96A7-A9414D6211A4}">
      <dgm:prSet/>
      <dgm:spPr/>
      <dgm:t>
        <a:bodyPr/>
        <a:lstStyle/>
        <a:p>
          <a:endParaRPr lang="en-US">
            <a:cs typeface="B Zar" pitchFamily="2" charset="-78"/>
          </a:endParaRPr>
        </a:p>
      </dgm:t>
    </dgm:pt>
    <dgm:pt modelId="{FA277286-21F2-4163-BCAF-9952881D576D}" type="sibTrans" cxnId="{10FD4A6A-DA7E-4A10-96A7-A9414D6211A4}">
      <dgm:prSet/>
      <dgm:spPr/>
      <dgm:t>
        <a:bodyPr/>
        <a:lstStyle/>
        <a:p>
          <a:endParaRPr lang="en-US">
            <a:cs typeface="B Zar" pitchFamily="2" charset="-78"/>
          </a:endParaRPr>
        </a:p>
      </dgm:t>
    </dgm:pt>
    <dgm:pt modelId="{8E8C43A4-CC25-4A66-95B1-8395E8A00A3F}">
      <dgm:prSet/>
      <dgm:spPr/>
      <dgm:t>
        <a:bodyPr/>
        <a:lstStyle/>
        <a:p>
          <a:pPr algn="justLow" rtl="1"/>
          <a:r>
            <a:rPr lang="fa-IR" dirty="0" smtClean="0">
              <a:cs typeface="B Zar" pitchFamily="2" charset="-78"/>
            </a:rPr>
            <a:t>درحالی‌که قیمت‎‌ اوراق قرضه ممکن است بسیار متلاطم باشد، به‌دلیل درآمد قابل‌اتکایی که ایجاد می‌کند، همبستگی به نسبت پایینی بین بازده اوراق قرضه و سهام وجود دارد.</a:t>
          </a:r>
          <a:endParaRPr lang="en-US" dirty="0">
            <a:cs typeface="B Zar" pitchFamily="2" charset="-78"/>
          </a:endParaRPr>
        </a:p>
      </dgm:t>
    </dgm:pt>
    <dgm:pt modelId="{3A08A17F-718D-491F-894D-BF0709CDAE1D}" type="parTrans" cxnId="{55C9F271-DFBA-46D0-BC90-636306CBB527}">
      <dgm:prSet/>
      <dgm:spPr/>
      <dgm:t>
        <a:bodyPr/>
        <a:lstStyle/>
        <a:p>
          <a:endParaRPr lang="en-US">
            <a:cs typeface="B Zar" pitchFamily="2" charset="-78"/>
          </a:endParaRPr>
        </a:p>
      </dgm:t>
    </dgm:pt>
    <dgm:pt modelId="{1824A1F8-B4CA-471E-B069-8FA61C0223F5}" type="sibTrans" cxnId="{55C9F271-DFBA-46D0-BC90-636306CBB527}">
      <dgm:prSet/>
      <dgm:spPr/>
      <dgm:t>
        <a:bodyPr/>
        <a:lstStyle/>
        <a:p>
          <a:endParaRPr lang="en-US">
            <a:cs typeface="B Zar" pitchFamily="2" charset="-78"/>
          </a:endParaRPr>
        </a:p>
      </dgm:t>
    </dgm:pt>
    <dgm:pt modelId="{1C35B036-0E40-425F-AF5B-3DEF2E62AF00}" type="pres">
      <dgm:prSet presAssocID="{741830F8-B348-4610-BE38-59F4DB243580}" presName="vert0" presStyleCnt="0">
        <dgm:presLayoutVars>
          <dgm:dir/>
          <dgm:animOne val="branch"/>
          <dgm:animLvl val="lvl"/>
        </dgm:presLayoutVars>
      </dgm:prSet>
      <dgm:spPr/>
      <dgm:t>
        <a:bodyPr/>
        <a:lstStyle/>
        <a:p>
          <a:endParaRPr lang="en-US"/>
        </a:p>
      </dgm:t>
    </dgm:pt>
    <dgm:pt modelId="{6F77A9C4-90C6-4E0A-95EA-3B08A8D5CF83}" type="pres">
      <dgm:prSet presAssocID="{3C66C515-B537-4098-BB63-0BA35F36521E}" presName="thickLine" presStyleLbl="alignNode1" presStyleIdx="0" presStyleCnt="2"/>
      <dgm:spPr/>
    </dgm:pt>
    <dgm:pt modelId="{553158E9-7159-4074-86F6-C012E683DC2A}" type="pres">
      <dgm:prSet presAssocID="{3C66C515-B537-4098-BB63-0BA35F36521E}" presName="horz1" presStyleCnt="0"/>
      <dgm:spPr/>
    </dgm:pt>
    <dgm:pt modelId="{8E3A76E2-4EFD-4686-8B96-8E30B37C43F8}" type="pres">
      <dgm:prSet presAssocID="{3C66C515-B537-4098-BB63-0BA35F36521E}" presName="tx1" presStyleLbl="revTx" presStyleIdx="0" presStyleCnt="2"/>
      <dgm:spPr/>
      <dgm:t>
        <a:bodyPr/>
        <a:lstStyle/>
        <a:p>
          <a:endParaRPr lang="en-US"/>
        </a:p>
      </dgm:t>
    </dgm:pt>
    <dgm:pt modelId="{629262BF-26F6-46AA-B42D-9DC2EAE8C9DB}" type="pres">
      <dgm:prSet presAssocID="{3C66C515-B537-4098-BB63-0BA35F36521E}" presName="vert1" presStyleCnt="0"/>
      <dgm:spPr/>
    </dgm:pt>
    <dgm:pt modelId="{76743B7F-9172-4229-8099-F072A8CBA7BC}" type="pres">
      <dgm:prSet presAssocID="{8E8C43A4-CC25-4A66-95B1-8395E8A00A3F}" presName="thickLine" presStyleLbl="alignNode1" presStyleIdx="1" presStyleCnt="2"/>
      <dgm:spPr/>
    </dgm:pt>
    <dgm:pt modelId="{855B9348-9367-4EDC-A90A-C39EE1F2EC4C}" type="pres">
      <dgm:prSet presAssocID="{8E8C43A4-CC25-4A66-95B1-8395E8A00A3F}" presName="horz1" presStyleCnt="0"/>
      <dgm:spPr/>
    </dgm:pt>
    <dgm:pt modelId="{A55D06F4-2079-4205-AE60-AA652A863499}" type="pres">
      <dgm:prSet presAssocID="{8E8C43A4-CC25-4A66-95B1-8395E8A00A3F}" presName="tx1" presStyleLbl="revTx" presStyleIdx="1" presStyleCnt="2"/>
      <dgm:spPr/>
      <dgm:t>
        <a:bodyPr/>
        <a:lstStyle/>
        <a:p>
          <a:endParaRPr lang="en-US"/>
        </a:p>
      </dgm:t>
    </dgm:pt>
    <dgm:pt modelId="{DD04CC49-0FB3-4F68-85A5-3578328794BF}" type="pres">
      <dgm:prSet presAssocID="{8E8C43A4-CC25-4A66-95B1-8395E8A00A3F}" presName="vert1" presStyleCnt="0"/>
      <dgm:spPr/>
    </dgm:pt>
  </dgm:ptLst>
  <dgm:cxnLst>
    <dgm:cxn modelId="{10FD4A6A-DA7E-4A10-96A7-A9414D6211A4}" srcId="{741830F8-B348-4610-BE38-59F4DB243580}" destId="{3C66C515-B537-4098-BB63-0BA35F36521E}" srcOrd="0" destOrd="0" parTransId="{4C6FCE43-7102-414F-9C02-77ED7D703E91}" sibTransId="{FA277286-21F2-4163-BCAF-9952881D576D}"/>
    <dgm:cxn modelId="{B9A1417C-F9C4-4155-8564-B953A9C2BA55}" type="presOf" srcId="{3C66C515-B537-4098-BB63-0BA35F36521E}" destId="{8E3A76E2-4EFD-4686-8B96-8E30B37C43F8}" srcOrd="0" destOrd="0" presId="urn:microsoft.com/office/officeart/2008/layout/LinedList"/>
    <dgm:cxn modelId="{1FCB8C04-0263-4746-860C-6F3345504F1B}" type="presOf" srcId="{741830F8-B348-4610-BE38-59F4DB243580}" destId="{1C35B036-0E40-425F-AF5B-3DEF2E62AF00}" srcOrd="0" destOrd="0" presId="urn:microsoft.com/office/officeart/2008/layout/LinedList"/>
    <dgm:cxn modelId="{55C9F271-DFBA-46D0-BC90-636306CBB527}" srcId="{741830F8-B348-4610-BE38-59F4DB243580}" destId="{8E8C43A4-CC25-4A66-95B1-8395E8A00A3F}" srcOrd="1" destOrd="0" parTransId="{3A08A17F-718D-491F-894D-BF0709CDAE1D}" sibTransId="{1824A1F8-B4CA-471E-B069-8FA61C0223F5}"/>
    <dgm:cxn modelId="{7B18C2FA-0E14-47EA-ACDD-5546C745CE13}" type="presOf" srcId="{8E8C43A4-CC25-4A66-95B1-8395E8A00A3F}" destId="{A55D06F4-2079-4205-AE60-AA652A863499}" srcOrd="0" destOrd="0" presId="urn:microsoft.com/office/officeart/2008/layout/LinedList"/>
    <dgm:cxn modelId="{044C6027-E5F8-4708-8FE3-086E289A61F1}" type="presParOf" srcId="{1C35B036-0E40-425F-AF5B-3DEF2E62AF00}" destId="{6F77A9C4-90C6-4E0A-95EA-3B08A8D5CF83}" srcOrd="0" destOrd="0" presId="urn:microsoft.com/office/officeart/2008/layout/LinedList"/>
    <dgm:cxn modelId="{7D9BA61B-7D48-4CCA-8672-B8430C93749C}" type="presParOf" srcId="{1C35B036-0E40-425F-AF5B-3DEF2E62AF00}" destId="{553158E9-7159-4074-86F6-C012E683DC2A}" srcOrd="1" destOrd="0" presId="urn:microsoft.com/office/officeart/2008/layout/LinedList"/>
    <dgm:cxn modelId="{285C955E-08BE-48B6-A02D-30BF2A3FF522}" type="presParOf" srcId="{553158E9-7159-4074-86F6-C012E683DC2A}" destId="{8E3A76E2-4EFD-4686-8B96-8E30B37C43F8}" srcOrd="0" destOrd="0" presId="urn:microsoft.com/office/officeart/2008/layout/LinedList"/>
    <dgm:cxn modelId="{278EF175-76B2-4459-9455-86142F4CD66F}" type="presParOf" srcId="{553158E9-7159-4074-86F6-C012E683DC2A}" destId="{629262BF-26F6-46AA-B42D-9DC2EAE8C9DB}" srcOrd="1" destOrd="0" presId="urn:microsoft.com/office/officeart/2008/layout/LinedList"/>
    <dgm:cxn modelId="{249414FE-6F67-42C0-BD00-18F94FC0D59A}" type="presParOf" srcId="{1C35B036-0E40-425F-AF5B-3DEF2E62AF00}" destId="{76743B7F-9172-4229-8099-F072A8CBA7BC}" srcOrd="2" destOrd="0" presId="urn:microsoft.com/office/officeart/2008/layout/LinedList"/>
    <dgm:cxn modelId="{2454E177-BAC8-4FFA-B3E8-EED98AD4F078}" type="presParOf" srcId="{1C35B036-0E40-425F-AF5B-3DEF2E62AF00}" destId="{855B9348-9367-4EDC-A90A-C39EE1F2EC4C}" srcOrd="3" destOrd="0" presId="urn:microsoft.com/office/officeart/2008/layout/LinedList"/>
    <dgm:cxn modelId="{6BB5A489-E2D3-4E92-B2EF-7B99F7476335}" type="presParOf" srcId="{855B9348-9367-4EDC-A90A-C39EE1F2EC4C}" destId="{A55D06F4-2079-4205-AE60-AA652A863499}" srcOrd="0" destOrd="0" presId="urn:microsoft.com/office/officeart/2008/layout/LinedList"/>
    <dgm:cxn modelId="{CE0D19D5-7B9E-4846-BEF5-57161B947B87}" type="presParOf" srcId="{855B9348-9367-4EDC-A90A-C39EE1F2EC4C}" destId="{DD04CC49-0FB3-4F68-85A5-3578328794BF}"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E90AEA7-E674-49D2-9EE0-7F80CF5D1BC3}" type="doc">
      <dgm:prSet loTypeId="urn:microsoft.com/office/officeart/2005/8/layout/chevron2" loCatId="process" qsTypeId="urn:microsoft.com/office/officeart/2005/8/quickstyle/simple5" qsCatId="simple" csTypeId="urn:microsoft.com/office/officeart/2005/8/colors/accent1_1" csCatId="accent1"/>
      <dgm:spPr/>
      <dgm:t>
        <a:bodyPr/>
        <a:lstStyle/>
        <a:p>
          <a:endParaRPr lang="en-US"/>
        </a:p>
      </dgm:t>
    </dgm:pt>
    <dgm:pt modelId="{EC9E435A-9DD5-4225-8C1C-BCD9964EBA71}">
      <dgm:prSet/>
      <dgm:spPr/>
      <dgm:t>
        <a:bodyPr/>
        <a:lstStyle/>
        <a:p>
          <a:pPr rtl="1"/>
          <a:r>
            <a:rPr lang="fa-IR" smtClean="0">
              <a:cs typeface="B Zar" pitchFamily="2" charset="-78"/>
            </a:rPr>
            <a:t>ارزش اوراق قرضه با چهار عامل مشخص می‌شود:</a:t>
          </a:r>
          <a:endParaRPr lang="en-US">
            <a:cs typeface="B Zar" pitchFamily="2" charset="-78"/>
          </a:endParaRPr>
        </a:p>
      </dgm:t>
    </dgm:pt>
    <dgm:pt modelId="{4C8E27ED-9AE4-4E61-9AC3-724EC37391D6}" type="parTrans" cxnId="{00707BE6-96BA-44B9-8E12-D10FEB2830B9}">
      <dgm:prSet/>
      <dgm:spPr/>
      <dgm:t>
        <a:bodyPr/>
        <a:lstStyle/>
        <a:p>
          <a:endParaRPr lang="en-US">
            <a:cs typeface="B Zar" pitchFamily="2" charset="-78"/>
          </a:endParaRPr>
        </a:p>
      </dgm:t>
    </dgm:pt>
    <dgm:pt modelId="{D1AACDCC-AB78-4047-87C3-E5991A55C158}" type="sibTrans" cxnId="{00707BE6-96BA-44B9-8E12-D10FEB2830B9}">
      <dgm:prSet/>
      <dgm:spPr/>
      <dgm:t>
        <a:bodyPr/>
        <a:lstStyle/>
        <a:p>
          <a:endParaRPr lang="en-US">
            <a:cs typeface="B Zar" pitchFamily="2" charset="-78"/>
          </a:endParaRPr>
        </a:p>
      </dgm:t>
    </dgm:pt>
    <dgm:pt modelId="{0C12F296-3C62-4197-992A-F881D63E27A2}">
      <dgm:prSet/>
      <dgm:spPr/>
      <dgm:t>
        <a:bodyPr/>
        <a:lstStyle/>
        <a:p>
          <a:pPr rtl="1"/>
          <a:r>
            <a:rPr lang="fa-IR" dirty="0" smtClean="0">
              <a:cs typeface="B Zar" pitchFamily="2" charset="-78"/>
            </a:rPr>
            <a:t>نرخ کوپن</a:t>
          </a:r>
          <a:endParaRPr lang="en-US" dirty="0">
            <a:cs typeface="B Zar" pitchFamily="2" charset="-78"/>
          </a:endParaRPr>
        </a:p>
      </dgm:t>
    </dgm:pt>
    <dgm:pt modelId="{D9856D7D-21AC-48EC-AC9B-53F46370A442}" type="parTrans" cxnId="{0A0E903F-E5BA-4E9C-8411-5C54310AFD2E}">
      <dgm:prSet/>
      <dgm:spPr/>
      <dgm:t>
        <a:bodyPr/>
        <a:lstStyle/>
        <a:p>
          <a:endParaRPr lang="en-US">
            <a:cs typeface="B Zar" pitchFamily="2" charset="-78"/>
          </a:endParaRPr>
        </a:p>
      </dgm:t>
    </dgm:pt>
    <dgm:pt modelId="{B12DFEA3-99A3-427D-9CD9-0C40395AEAAD}" type="sibTrans" cxnId="{0A0E903F-E5BA-4E9C-8411-5C54310AFD2E}">
      <dgm:prSet/>
      <dgm:spPr/>
      <dgm:t>
        <a:bodyPr/>
        <a:lstStyle/>
        <a:p>
          <a:endParaRPr lang="en-US">
            <a:cs typeface="B Zar" pitchFamily="2" charset="-78"/>
          </a:endParaRPr>
        </a:p>
      </dgm:t>
    </dgm:pt>
    <dgm:pt modelId="{A6FBACE7-DCCA-4A66-B775-A92ED53691E5}">
      <dgm:prSet/>
      <dgm:spPr/>
      <dgm:t>
        <a:bodyPr/>
        <a:lstStyle/>
        <a:p>
          <a:pPr rtl="1"/>
          <a:r>
            <a:rPr lang="fa-IR" smtClean="0">
              <a:cs typeface="B Zar" pitchFamily="2" charset="-78"/>
            </a:rPr>
            <a:t>ارزش اسمی</a:t>
          </a:r>
          <a:endParaRPr lang="en-US">
            <a:cs typeface="B Zar" pitchFamily="2" charset="-78"/>
          </a:endParaRPr>
        </a:p>
      </dgm:t>
    </dgm:pt>
    <dgm:pt modelId="{81774CC0-6E63-4C74-AAD0-52B2B4463767}" type="parTrans" cxnId="{FD396EF9-F83E-4EE0-948C-52F04C4A6815}">
      <dgm:prSet/>
      <dgm:spPr/>
      <dgm:t>
        <a:bodyPr/>
        <a:lstStyle/>
        <a:p>
          <a:endParaRPr lang="en-US">
            <a:cs typeface="B Zar" pitchFamily="2" charset="-78"/>
          </a:endParaRPr>
        </a:p>
      </dgm:t>
    </dgm:pt>
    <dgm:pt modelId="{73CE350F-F7E2-480C-8183-6B1BE5CFE4D4}" type="sibTrans" cxnId="{FD396EF9-F83E-4EE0-948C-52F04C4A6815}">
      <dgm:prSet/>
      <dgm:spPr/>
      <dgm:t>
        <a:bodyPr/>
        <a:lstStyle/>
        <a:p>
          <a:endParaRPr lang="en-US">
            <a:cs typeface="B Zar" pitchFamily="2" charset="-78"/>
          </a:endParaRPr>
        </a:p>
      </dgm:t>
    </dgm:pt>
    <dgm:pt modelId="{98002F93-6313-4362-9DB8-218A9F9D012D}">
      <dgm:prSet/>
      <dgm:spPr/>
      <dgm:t>
        <a:bodyPr/>
        <a:lstStyle/>
        <a:p>
          <a:pPr rtl="1"/>
          <a:r>
            <a:rPr lang="fa-IR" smtClean="0">
              <a:cs typeface="B Zar" pitchFamily="2" charset="-78"/>
            </a:rPr>
            <a:t>زمان تا سررسید</a:t>
          </a:r>
          <a:endParaRPr lang="en-US">
            <a:cs typeface="B Zar" pitchFamily="2" charset="-78"/>
          </a:endParaRPr>
        </a:p>
      </dgm:t>
    </dgm:pt>
    <dgm:pt modelId="{C2F4ABB9-E22C-4125-84E9-C533C3056A11}" type="parTrans" cxnId="{A685CEEC-DCC6-40DD-AAA0-20EBC0CB4F2E}">
      <dgm:prSet/>
      <dgm:spPr/>
      <dgm:t>
        <a:bodyPr/>
        <a:lstStyle/>
        <a:p>
          <a:endParaRPr lang="en-US">
            <a:cs typeface="B Zar" pitchFamily="2" charset="-78"/>
          </a:endParaRPr>
        </a:p>
      </dgm:t>
    </dgm:pt>
    <dgm:pt modelId="{1FB32B6A-B588-46D5-858C-5CA61A484554}" type="sibTrans" cxnId="{A685CEEC-DCC6-40DD-AAA0-20EBC0CB4F2E}">
      <dgm:prSet/>
      <dgm:spPr/>
      <dgm:t>
        <a:bodyPr/>
        <a:lstStyle/>
        <a:p>
          <a:endParaRPr lang="en-US">
            <a:cs typeface="B Zar" pitchFamily="2" charset="-78"/>
          </a:endParaRPr>
        </a:p>
      </dgm:t>
    </dgm:pt>
    <dgm:pt modelId="{0C94AC19-1CFC-4B27-B5C0-40AB22EC9DBD}">
      <dgm:prSet/>
      <dgm:spPr/>
      <dgm:t>
        <a:bodyPr/>
        <a:lstStyle/>
        <a:p>
          <a:pPr rtl="1"/>
          <a:r>
            <a:rPr lang="fa-IR" smtClean="0">
              <a:cs typeface="B Zar" pitchFamily="2" charset="-78"/>
            </a:rPr>
            <a:t>بازده تا سررسید</a:t>
          </a:r>
          <a:endParaRPr lang="en-US">
            <a:cs typeface="B Zar" pitchFamily="2" charset="-78"/>
          </a:endParaRPr>
        </a:p>
      </dgm:t>
    </dgm:pt>
    <dgm:pt modelId="{4CD2B50C-39D2-448F-958F-3A2CB8CC8618}" type="parTrans" cxnId="{EB08B028-169D-4D2E-889E-C96CD1346D81}">
      <dgm:prSet/>
      <dgm:spPr/>
      <dgm:t>
        <a:bodyPr/>
        <a:lstStyle/>
        <a:p>
          <a:endParaRPr lang="en-US">
            <a:cs typeface="B Zar" pitchFamily="2" charset="-78"/>
          </a:endParaRPr>
        </a:p>
      </dgm:t>
    </dgm:pt>
    <dgm:pt modelId="{2E6CD8C5-E2A9-46E3-B52A-6E7BC1DDB893}" type="sibTrans" cxnId="{EB08B028-169D-4D2E-889E-C96CD1346D81}">
      <dgm:prSet/>
      <dgm:spPr/>
      <dgm:t>
        <a:bodyPr/>
        <a:lstStyle/>
        <a:p>
          <a:endParaRPr lang="en-US">
            <a:cs typeface="B Zar" pitchFamily="2" charset="-78"/>
          </a:endParaRPr>
        </a:p>
      </dgm:t>
    </dgm:pt>
    <dgm:pt modelId="{5BD32EC8-09B2-45BE-A81D-4FE5B4DC9CF8}" type="pres">
      <dgm:prSet presAssocID="{1E90AEA7-E674-49D2-9EE0-7F80CF5D1BC3}" presName="linearFlow" presStyleCnt="0">
        <dgm:presLayoutVars>
          <dgm:dir/>
          <dgm:animLvl val="lvl"/>
          <dgm:resizeHandles val="exact"/>
        </dgm:presLayoutVars>
      </dgm:prSet>
      <dgm:spPr/>
      <dgm:t>
        <a:bodyPr/>
        <a:lstStyle/>
        <a:p>
          <a:endParaRPr lang="en-US"/>
        </a:p>
      </dgm:t>
    </dgm:pt>
    <dgm:pt modelId="{1296E1A9-A429-4133-9AAC-1F777A225422}" type="pres">
      <dgm:prSet presAssocID="{EC9E435A-9DD5-4225-8C1C-BCD9964EBA71}" presName="composite" presStyleCnt="0"/>
      <dgm:spPr/>
    </dgm:pt>
    <dgm:pt modelId="{5BDFF59C-35D7-40A0-990B-C4B2E3691D4E}" type="pres">
      <dgm:prSet presAssocID="{EC9E435A-9DD5-4225-8C1C-BCD9964EBA71}" presName="parentText" presStyleLbl="alignNode1" presStyleIdx="0" presStyleCnt="1">
        <dgm:presLayoutVars>
          <dgm:chMax val="1"/>
          <dgm:bulletEnabled val="1"/>
        </dgm:presLayoutVars>
      </dgm:prSet>
      <dgm:spPr/>
      <dgm:t>
        <a:bodyPr/>
        <a:lstStyle/>
        <a:p>
          <a:endParaRPr lang="en-US"/>
        </a:p>
      </dgm:t>
    </dgm:pt>
    <dgm:pt modelId="{61B2F9BF-DBC2-4E8A-8504-EC7DF8570B4C}" type="pres">
      <dgm:prSet presAssocID="{EC9E435A-9DD5-4225-8C1C-BCD9964EBA71}" presName="descendantText" presStyleLbl="alignAcc1" presStyleIdx="0" presStyleCnt="1">
        <dgm:presLayoutVars>
          <dgm:bulletEnabled val="1"/>
        </dgm:presLayoutVars>
      </dgm:prSet>
      <dgm:spPr/>
      <dgm:t>
        <a:bodyPr/>
        <a:lstStyle/>
        <a:p>
          <a:endParaRPr lang="en-US"/>
        </a:p>
      </dgm:t>
    </dgm:pt>
  </dgm:ptLst>
  <dgm:cxnLst>
    <dgm:cxn modelId="{28948A1A-18C5-4349-8DE0-002A0E7C66AB}" type="presOf" srcId="{0C12F296-3C62-4197-992A-F881D63E27A2}" destId="{61B2F9BF-DBC2-4E8A-8504-EC7DF8570B4C}" srcOrd="0" destOrd="0" presId="urn:microsoft.com/office/officeart/2005/8/layout/chevron2"/>
    <dgm:cxn modelId="{A685CEEC-DCC6-40DD-AAA0-20EBC0CB4F2E}" srcId="{EC9E435A-9DD5-4225-8C1C-BCD9964EBA71}" destId="{98002F93-6313-4362-9DB8-218A9F9D012D}" srcOrd="2" destOrd="0" parTransId="{C2F4ABB9-E22C-4125-84E9-C533C3056A11}" sibTransId="{1FB32B6A-B588-46D5-858C-5CA61A484554}"/>
    <dgm:cxn modelId="{94ADEBE9-2EA3-430D-B5AE-B5E13F9913A1}" type="presOf" srcId="{EC9E435A-9DD5-4225-8C1C-BCD9964EBA71}" destId="{5BDFF59C-35D7-40A0-990B-C4B2E3691D4E}" srcOrd="0" destOrd="0" presId="urn:microsoft.com/office/officeart/2005/8/layout/chevron2"/>
    <dgm:cxn modelId="{FD396EF9-F83E-4EE0-948C-52F04C4A6815}" srcId="{EC9E435A-9DD5-4225-8C1C-BCD9964EBA71}" destId="{A6FBACE7-DCCA-4A66-B775-A92ED53691E5}" srcOrd="1" destOrd="0" parTransId="{81774CC0-6E63-4C74-AAD0-52B2B4463767}" sibTransId="{73CE350F-F7E2-480C-8183-6B1BE5CFE4D4}"/>
    <dgm:cxn modelId="{B8774C75-35D7-4E1B-AF45-9C4A9978835D}" type="presOf" srcId="{1E90AEA7-E674-49D2-9EE0-7F80CF5D1BC3}" destId="{5BD32EC8-09B2-45BE-A81D-4FE5B4DC9CF8}" srcOrd="0" destOrd="0" presId="urn:microsoft.com/office/officeart/2005/8/layout/chevron2"/>
    <dgm:cxn modelId="{C0A6FBDA-EB2B-4A55-A34C-4E644FAC9E6B}" type="presOf" srcId="{0C94AC19-1CFC-4B27-B5C0-40AB22EC9DBD}" destId="{61B2F9BF-DBC2-4E8A-8504-EC7DF8570B4C}" srcOrd="0" destOrd="3" presId="urn:microsoft.com/office/officeart/2005/8/layout/chevron2"/>
    <dgm:cxn modelId="{EB08B028-169D-4D2E-889E-C96CD1346D81}" srcId="{EC9E435A-9DD5-4225-8C1C-BCD9964EBA71}" destId="{0C94AC19-1CFC-4B27-B5C0-40AB22EC9DBD}" srcOrd="3" destOrd="0" parTransId="{4CD2B50C-39D2-448F-958F-3A2CB8CC8618}" sibTransId="{2E6CD8C5-E2A9-46E3-B52A-6E7BC1DDB893}"/>
    <dgm:cxn modelId="{0A0E903F-E5BA-4E9C-8411-5C54310AFD2E}" srcId="{EC9E435A-9DD5-4225-8C1C-BCD9964EBA71}" destId="{0C12F296-3C62-4197-992A-F881D63E27A2}" srcOrd="0" destOrd="0" parTransId="{D9856D7D-21AC-48EC-AC9B-53F46370A442}" sibTransId="{B12DFEA3-99A3-427D-9CD9-0C40395AEAAD}"/>
    <dgm:cxn modelId="{9E22E2AD-B73F-40E5-AAB2-F737C1780D54}" type="presOf" srcId="{98002F93-6313-4362-9DB8-218A9F9D012D}" destId="{61B2F9BF-DBC2-4E8A-8504-EC7DF8570B4C}" srcOrd="0" destOrd="2" presId="urn:microsoft.com/office/officeart/2005/8/layout/chevron2"/>
    <dgm:cxn modelId="{BEEA2EEB-47AF-47C7-8654-86997C734719}" type="presOf" srcId="{A6FBACE7-DCCA-4A66-B775-A92ED53691E5}" destId="{61B2F9BF-DBC2-4E8A-8504-EC7DF8570B4C}" srcOrd="0" destOrd="1" presId="urn:microsoft.com/office/officeart/2005/8/layout/chevron2"/>
    <dgm:cxn modelId="{00707BE6-96BA-44B9-8E12-D10FEB2830B9}" srcId="{1E90AEA7-E674-49D2-9EE0-7F80CF5D1BC3}" destId="{EC9E435A-9DD5-4225-8C1C-BCD9964EBA71}" srcOrd="0" destOrd="0" parTransId="{4C8E27ED-9AE4-4E61-9AC3-724EC37391D6}" sibTransId="{D1AACDCC-AB78-4047-87C3-E5991A55C158}"/>
    <dgm:cxn modelId="{3F299EEB-A91E-427B-84E5-3945435D4D5A}" type="presParOf" srcId="{5BD32EC8-09B2-45BE-A81D-4FE5B4DC9CF8}" destId="{1296E1A9-A429-4133-9AAC-1F777A225422}" srcOrd="0" destOrd="0" presId="urn:microsoft.com/office/officeart/2005/8/layout/chevron2"/>
    <dgm:cxn modelId="{3D4A8CD9-0D6D-47E3-AF16-CBFD8FF593AA}" type="presParOf" srcId="{1296E1A9-A429-4133-9AAC-1F777A225422}" destId="{5BDFF59C-35D7-40A0-990B-C4B2E3691D4E}" srcOrd="0" destOrd="0" presId="urn:microsoft.com/office/officeart/2005/8/layout/chevron2"/>
    <dgm:cxn modelId="{9D38A736-CCDE-4406-A837-DB820ECB520B}" type="presParOf" srcId="{1296E1A9-A429-4133-9AAC-1F777A225422}" destId="{61B2F9BF-DBC2-4E8A-8504-EC7DF8570B4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A45449-1253-42AA-8912-FA918DD972F3}">
      <dsp:nvSpPr>
        <dsp:cNvPr id="0" name=""/>
        <dsp:cNvSpPr/>
      </dsp:nvSpPr>
      <dsp:spPr>
        <a:xfrm>
          <a:off x="0" y="424342"/>
          <a:ext cx="7772400" cy="10017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499872" rIns="603225"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Equity Based Financial Instruments</a:t>
          </a:r>
          <a:endParaRPr lang="en-US" sz="2400" kern="1200" dirty="0"/>
        </a:p>
      </dsp:txBody>
      <dsp:txXfrm>
        <a:off x="0" y="424342"/>
        <a:ext cx="7772400" cy="1001700"/>
      </dsp:txXfrm>
    </dsp:sp>
    <dsp:sp modelId="{E8B5010A-5349-4512-8951-A7E9E401FF8C}">
      <dsp:nvSpPr>
        <dsp:cNvPr id="0" name=""/>
        <dsp:cNvSpPr/>
      </dsp:nvSpPr>
      <dsp:spPr>
        <a:xfrm>
          <a:off x="388620" y="70102"/>
          <a:ext cx="5440680" cy="7084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ابزار مالی مبتنی بر حق مالی</a:t>
          </a:r>
          <a:endParaRPr lang="en-US" sz="2400" kern="1200" dirty="0">
            <a:cs typeface="B Titr" pitchFamily="2" charset="-78"/>
          </a:endParaRPr>
        </a:p>
      </dsp:txBody>
      <dsp:txXfrm>
        <a:off x="388620" y="70102"/>
        <a:ext cx="5440680" cy="708480"/>
      </dsp:txXfrm>
    </dsp:sp>
    <dsp:sp modelId="{2BE66457-20D1-48E6-A210-EE0F3AB9D4E0}">
      <dsp:nvSpPr>
        <dsp:cNvPr id="0" name=""/>
        <dsp:cNvSpPr/>
      </dsp:nvSpPr>
      <dsp:spPr>
        <a:xfrm>
          <a:off x="0" y="1909882"/>
          <a:ext cx="7772400" cy="1001700"/>
        </a:xfrm>
        <a:prstGeom prst="rect">
          <a:avLst/>
        </a:prstGeom>
        <a:solidFill>
          <a:schemeClr val="lt1">
            <a:alpha val="90000"/>
            <a:hueOff val="0"/>
            <a:satOff val="0"/>
            <a:lumOff val="0"/>
            <a:alphaOff val="0"/>
          </a:schemeClr>
        </a:solidFill>
        <a:ln w="9525" cap="flat" cmpd="sng" algn="ctr">
          <a:solidFill>
            <a:schemeClr val="accent4">
              <a:hueOff val="609020"/>
              <a:satOff val="-10536"/>
              <a:lumOff val="-225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499872" rIns="603225"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Debt Based Financial Instruments</a:t>
          </a:r>
          <a:endParaRPr lang="en-US" sz="2400" kern="1200" dirty="0"/>
        </a:p>
      </dsp:txBody>
      <dsp:txXfrm>
        <a:off x="0" y="1909882"/>
        <a:ext cx="7772400" cy="1001700"/>
      </dsp:txXfrm>
    </dsp:sp>
    <dsp:sp modelId="{EF408BA3-516D-43FF-AD2E-054408F58831}">
      <dsp:nvSpPr>
        <dsp:cNvPr id="0" name=""/>
        <dsp:cNvSpPr/>
      </dsp:nvSpPr>
      <dsp:spPr>
        <a:xfrm>
          <a:off x="388620" y="1555642"/>
          <a:ext cx="5440680" cy="708480"/>
        </a:xfrm>
        <a:prstGeom prst="roundRect">
          <a:avLst/>
        </a:prstGeom>
        <a:gradFill rotWithShape="0">
          <a:gsLst>
            <a:gs pos="0">
              <a:schemeClr val="accent4">
                <a:hueOff val="609020"/>
                <a:satOff val="-10536"/>
                <a:lumOff val="-2255"/>
                <a:alphaOff val="0"/>
                <a:shade val="51000"/>
                <a:satMod val="130000"/>
              </a:schemeClr>
            </a:gs>
            <a:gs pos="80000">
              <a:schemeClr val="accent4">
                <a:hueOff val="609020"/>
                <a:satOff val="-10536"/>
                <a:lumOff val="-2255"/>
                <a:alphaOff val="0"/>
                <a:shade val="93000"/>
                <a:satMod val="130000"/>
              </a:schemeClr>
            </a:gs>
            <a:gs pos="100000">
              <a:schemeClr val="accent4">
                <a:hueOff val="609020"/>
                <a:satOff val="-10536"/>
                <a:lumOff val="-225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ابزار مالی مبتنی بر بدهی</a:t>
          </a:r>
          <a:endParaRPr lang="en-US" sz="2400" kern="1200" dirty="0">
            <a:cs typeface="B Titr" pitchFamily="2" charset="-78"/>
          </a:endParaRPr>
        </a:p>
      </dsp:txBody>
      <dsp:txXfrm>
        <a:off x="388620" y="1555642"/>
        <a:ext cx="5440680" cy="708480"/>
      </dsp:txXfrm>
    </dsp:sp>
    <dsp:sp modelId="{3E814873-D13C-4DBF-AA5A-A17A900535DA}">
      <dsp:nvSpPr>
        <dsp:cNvPr id="0" name=""/>
        <dsp:cNvSpPr/>
      </dsp:nvSpPr>
      <dsp:spPr>
        <a:xfrm>
          <a:off x="0" y="3395422"/>
          <a:ext cx="7772400" cy="1001700"/>
        </a:xfrm>
        <a:prstGeom prst="rect">
          <a:avLst/>
        </a:prstGeom>
        <a:solidFill>
          <a:schemeClr val="lt1">
            <a:alpha val="90000"/>
            <a:hueOff val="0"/>
            <a:satOff val="0"/>
            <a:lumOff val="0"/>
            <a:alphaOff val="0"/>
          </a:schemeClr>
        </a:solidFill>
        <a:ln w="9525" cap="flat" cmpd="sng" algn="ctr">
          <a:solidFill>
            <a:schemeClr val="accent4">
              <a:hueOff val="1218040"/>
              <a:satOff val="-21072"/>
              <a:lumOff val="-451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499872" rIns="603225" bIns="170688"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Foreign Exchange Instruments</a:t>
          </a:r>
          <a:endParaRPr lang="en-US" sz="2400" kern="1200" dirty="0"/>
        </a:p>
      </dsp:txBody>
      <dsp:txXfrm>
        <a:off x="0" y="3395422"/>
        <a:ext cx="7772400" cy="1001700"/>
      </dsp:txXfrm>
    </dsp:sp>
    <dsp:sp modelId="{F030BDB6-372B-45BF-90A2-4B6FD4D463CD}">
      <dsp:nvSpPr>
        <dsp:cNvPr id="0" name=""/>
        <dsp:cNvSpPr/>
      </dsp:nvSpPr>
      <dsp:spPr>
        <a:xfrm>
          <a:off x="388620" y="3041182"/>
          <a:ext cx="5440680" cy="708480"/>
        </a:xfrm>
        <a:prstGeom prst="roundRect">
          <a:avLst/>
        </a:prstGeom>
        <a:gradFill rotWithShape="0">
          <a:gsLst>
            <a:gs pos="0">
              <a:schemeClr val="accent4">
                <a:hueOff val="1218040"/>
                <a:satOff val="-21072"/>
                <a:lumOff val="-4510"/>
                <a:alphaOff val="0"/>
                <a:shade val="51000"/>
                <a:satMod val="130000"/>
              </a:schemeClr>
            </a:gs>
            <a:gs pos="80000">
              <a:schemeClr val="accent4">
                <a:hueOff val="1218040"/>
                <a:satOff val="-21072"/>
                <a:lumOff val="-4510"/>
                <a:alphaOff val="0"/>
                <a:shade val="93000"/>
                <a:satMod val="130000"/>
              </a:schemeClr>
            </a:gs>
            <a:gs pos="100000">
              <a:schemeClr val="accent4">
                <a:hueOff val="1218040"/>
                <a:satOff val="-21072"/>
                <a:lumOff val="-451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ابزار مالی بازار فارکس</a:t>
          </a:r>
          <a:endParaRPr lang="en-US" sz="2400" kern="1200" dirty="0">
            <a:cs typeface="B Titr" pitchFamily="2" charset="-78"/>
          </a:endParaRPr>
        </a:p>
      </dsp:txBody>
      <dsp:txXfrm>
        <a:off x="388620" y="3041182"/>
        <a:ext cx="5440680" cy="70848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67F0D7-127D-4477-8E41-8EC069D87BEE}">
      <dsp:nvSpPr>
        <dsp:cNvPr id="0" name=""/>
        <dsp:cNvSpPr/>
      </dsp:nvSpPr>
      <dsp:spPr>
        <a:xfrm>
          <a:off x="0" y="6534"/>
          <a:ext cx="8229600" cy="1650330"/>
        </a:xfrm>
        <a:prstGeom prst="rect">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rtl="1">
            <a:lnSpc>
              <a:spcPct val="90000"/>
            </a:lnSpc>
            <a:spcBef>
              <a:spcPct val="0"/>
            </a:spcBef>
            <a:spcAft>
              <a:spcPct val="35000"/>
            </a:spcAft>
          </a:pPr>
          <a:r>
            <a:rPr lang="fa-IR" sz="3500" kern="1200" dirty="0" smtClean="0">
              <a:cs typeface="B Zar" pitchFamily="2" charset="-78"/>
            </a:rPr>
            <a:t>ثمر تا </a:t>
          </a:r>
          <a:r>
            <a:rPr lang="fa-IR" sz="3500" kern="1200" dirty="0" smtClean="0">
              <a:cs typeface="B Zar" pitchFamily="2" charset="-78"/>
            </a:rPr>
            <a:t>سررسید بازده‌ای است که تحت شرایط زیر حاصل می‌شود:</a:t>
          </a:r>
          <a:endParaRPr lang="en-US" sz="3500" kern="1200" dirty="0">
            <a:cs typeface="B Zar" pitchFamily="2" charset="-78"/>
          </a:endParaRPr>
        </a:p>
      </dsp:txBody>
      <dsp:txXfrm>
        <a:off x="0" y="6534"/>
        <a:ext cx="8229600" cy="1650330"/>
      </dsp:txXfrm>
    </dsp:sp>
    <dsp:sp modelId="{11F270A7-4946-4E68-AABC-C236E1B18C72}">
      <dsp:nvSpPr>
        <dsp:cNvPr id="0" name=""/>
        <dsp:cNvSpPr/>
      </dsp:nvSpPr>
      <dsp:spPr>
        <a:xfrm>
          <a:off x="0" y="1656864"/>
          <a:ext cx="8229600" cy="3362625"/>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justLow" defTabSz="1555750" rtl="1">
            <a:lnSpc>
              <a:spcPct val="90000"/>
            </a:lnSpc>
            <a:spcBef>
              <a:spcPct val="0"/>
            </a:spcBef>
            <a:spcAft>
              <a:spcPct val="15000"/>
            </a:spcAft>
            <a:buChar char="••"/>
          </a:pPr>
          <a:r>
            <a:rPr lang="fa-IR" sz="3500" kern="1200" dirty="0" smtClean="0">
              <a:cs typeface="B Zar" pitchFamily="2" charset="-78"/>
            </a:rPr>
            <a:t>اوراق قرضه به قیمت روز خریداری شود؛</a:t>
          </a:r>
          <a:endParaRPr lang="en-US" sz="3500" kern="1200" dirty="0">
            <a:cs typeface="B Zar" pitchFamily="2" charset="-78"/>
          </a:endParaRPr>
        </a:p>
        <a:p>
          <a:pPr marL="285750" lvl="1" indent="-285750" algn="justLow" defTabSz="1555750" rtl="1">
            <a:lnSpc>
              <a:spcPct val="90000"/>
            </a:lnSpc>
            <a:spcBef>
              <a:spcPct val="0"/>
            </a:spcBef>
            <a:spcAft>
              <a:spcPct val="15000"/>
            </a:spcAft>
            <a:buChar char="••"/>
          </a:pPr>
          <a:r>
            <a:rPr lang="fa-IR" sz="3500" kern="1200" dirty="0" smtClean="0">
              <a:cs typeface="B Zar" pitchFamily="2" charset="-78"/>
            </a:rPr>
            <a:t>اوراق قرضه تا سررسید نگهداری شود؛</a:t>
          </a:r>
          <a:endParaRPr lang="en-US" sz="3500" kern="1200" dirty="0">
            <a:cs typeface="B Zar" pitchFamily="2" charset="-78"/>
          </a:endParaRPr>
        </a:p>
        <a:p>
          <a:pPr marL="285750" lvl="1" indent="-285750" algn="justLow" defTabSz="1555750" rtl="1">
            <a:lnSpc>
              <a:spcPct val="90000"/>
            </a:lnSpc>
            <a:spcBef>
              <a:spcPct val="0"/>
            </a:spcBef>
            <a:spcAft>
              <a:spcPct val="15000"/>
            </a:spcAft>
            <a:buChar char="••"/>
          </a:pPr>
          <a:r>
            <a:rPr lang="fa-IR" sz="3500" kern="1200" dirty="0" smtClean="0">
              <a:cs typeface="B Zar" pitchFamily="2" charset="-78"/>
            </a:rPr>
            <a:t>تمامی پرداخت‌های میان‌دوره‌ای با نرخ </a:t>
          </a:r>
          <a:r>
            <a:rPr lang="en-US" sz="3500" kern="1200" dirty="0" smtClean="0">
              <a:cs typeface="B Zar" pitchFamily="2" charset="-78"/>
            </a:rPr>
            <a:t>YTM</a:t>
          </a:r>
          <a:r>
            <a:rPr lang="fa-IR" sz="3500" kern="1200" dirty="0" smtClean="0">
              <a:cs typeface="B Zar" pitchFamily="2" charset="-78"/>
            </a:rPr>
            <a:t> سرمایه‌گذاری مجدد شود. </a:t>
          </a:r>
          <a:endParaRPr lang="en-US" sz="3500" kern="1200" dirty="0">
            <a:cs typeface="B Zar" pitchFamily="2" charset="-78"/>
          </a:endParaRPr>
        </a:p>
      </dsp:txBody>
      <dsp:txXfrm>
        <a:off x="0" y="1656864"/>
        <a:ext cx="8229600" cy="336262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BCA250-40A2-4DF1-BF9B-318D67100AA1}">
      <dsp:nvSpPr>
        <dsp:cNvPr id="0" name=""/>
        <dsp:cNvSpPr/>
      </dsp:nvSpPr>
      <dsp:spPr>
        <a:xfrm>
          <a:off x="1004" y="456114"/>
          <a:ext cx="3656707" cy="182835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ریسک‌های سیستماتیک</a:t>
          </a:r>
          <a:endParaRPr lang="en-US" sz="4100" kern="1200">
            <a:cs typeface="B Zar" pitchFamily="2" charset="-78"/>
          </a:endParaRPr>
        </a:p>
      </dsp:txBody>
      <dsp:txXfrm>
        <a:off x="1004" y="456114"/>
        <a:ext cx="3656707" cy="1828353"/>
      </dsp:txXfrm>
    </dsp:sp>
    <dsp:sp modelId="{FDCF35A7-2B97-4D86-A36C-4BAFD99C75E0}">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776E812-059D-42DA-A46A-FE35A19FCCA2}">
      <dsp:nvSpPr>
        <dsp:cNvPr id="0" name=""/>
        <dsp:cNvSpPr/>
      </dsp:nvSpPr>
      <dsp:spPr>
        <a:xfrm>
          <a:off x="732345" y="2741556"/>
          <a:ext cx="2925365" cy="1828353"/>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fa-IR" sz="2800" kern="1200" smtClean="0">
              <a:cs typeface="B Zar" pitchFamily="2" charset="-78"/>
            </a:rPr>
            <a:t>ریسک ناشی از عوامل کلان اقتصادی</a:t>
          </a:r>
          <a:endParaRPr lang="en-US" sz="2800" kern="1200">
            <a:cs typeface="B Zar" pitchFamily="2" charset="-78"/>
          </a:endParaRPr>
        </a:p>
      </dsp:txBody>
      <dsp:txXfrm>
        <a:off x="732345" y="2741556"/>
        <a:ext cx="2925365" cy="1828353"/>
      </dsp:txXfrm>
    </dsp:sp>
    <dsp:sp modelId="{78B361F1-8761-4550-A92F-2D2FBB13F10E}">
      <dsp:nvSpPr>
        <dsp:cNvPr id="0" name=""/>
        <dsp:cNvSpPr/>
      </dsp:nvSpPr>
      <dsp:spPr>
        <a:xfrm>
          <a:off x="4571888" y="456114"/>
          <a:ext cx="3656707" cy="182835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ریسک‌های غیرسیستماتیک</a:t>
          </a:r>
          <a:endParaRPr lang="en-US" sz="4100" kern="1200">
            <a:cs typeface="B Zar" pitchFamily="2" charset="-78"/>
          </a:endParaRPr>
        </a:p>
      </dsp:txBody>
      <dsp:txXfrm>
        <a:off x="4571888" y="456114"/>
        <a:ext cx="3656707" cy="1828353"/>
      </dsp:txXfrm>
    </dsp:sp>
    <dsp:sp modelId="{7435A28D-237E-4386-A602-70B035669ADF}">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C4D983-252F-4C49-BB7B-5664F9428438}">
      <dsp:nvSpPr>
        <dsp:cNvPr id="0" name=""/>
        <dsp:cNvSpPr/>
      </dsp:nvSpPr>
      <dsp:spPr>
        <a:xfrm>
          <a:off x="5303229" y="2741556"/>
          <a:ext cx="2925365" cy="1828353"/>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35560" rIns="53340" bIns="35560" numCol="1" spcCol="1270" anchor="ctr" anchorCtr="0">
          <a:noAutofit/>
        </a:bodyPr>
        <a:lstStyle/>
        <a:p>
          <a:pPr lvl="0" algn="ctr" defTabSz="1244600" rtl="1">
            <a:lnSpc>
              <a:spcPct val="90000"/>
            </a:lnSpc>
            <a:spcBef>
              <a:spcPct val="0"/>
            </a:spcBef>
            <a:spcAft>
              <a:spcPct val="35000"/>
            </a:spcAft>
          </a:pPr>
          <a:r>
            <a:rPr lang="fa-IR" sz="2800" kern="1200" smtClean="0">
              <a:cs typeface="B Zar" pitchFamily="2" charset="-78"/>
            </a:rPr>
            <a:t>ریسک ناشی از ویژگی‌های ناشر ورق قرضه</a:t>
          </a:r>
          <a:endParaRPr lang="en-US" sz="2800" kern="1200">
            <a:cs typeface="B Zar" pitchFamily="2" charset="-78"/>
          </a:endParaRPr>
        </a:p>
      </dsp:txBody>
      <dsp:txXfrm>
        <a:off x="5303229" y="2741556"/>
        <a:ext cx="2925365" cy="1828353"/>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E6E0F4-EE4D-4AE7-B55C-03F2FFD6BCCB}">
      <dsp:nvSpPr>
        <dsp:cNvPr id="0" name=""/>
        <dsp:cNvSpPr/>
      </dsp:nvSpPr>
      <dsp:spPr>
        <a:xfrm>
          <a:off x="0" y="411692"/>
          <a:ext cx="8229600" cy="4586400"/>
        </a:xfrm>
        <a:prstGeom prst="rect">
          <a:avLst/>
        </a:prstGeom>
        <a:solidFill>
          <a:schemeClr val="lt1">
            <a:alpha val="9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r" defTabSz="1155700" rtl="1">
            <a:lnSpc>
              <a:spcPct val="90000"/>
            </a:lnSpc>
            <a:spcBef>
              <a:spcPct val="0"/>
            </a:spcBef>
            <a:spcAft>
              <a:spcPct val="15000"/>
            </a:spcAft>
            <a:buChar char="••"/>
          </a:pPr>
          <a:r>
            <a:rPr lang="fa-IR" sz="2600" kern="1200" smtClean="0">
              <a:cs typeface="B Zar" pitchFamily="2" charset="-78"/>
            </a:rPr>
            <a:t>ریسک نرخ بهره</a:t>
          </a:r>
          <a:endParaRPr lang="en-US" sz="2600" kern="1200">
            <a:cs typeface="B Zar" pitchFamily="2" charset="-78"/>
          </a:endParaRPr>
        </a:p>
        <a:p>
          <a:pPr marL="457200" lvl="2" indent="-228600" algn="l" defTabSz="1155700" rtl="0">
            <a:lnSpc>
              <a:spcPct val="90000"/>
            </a:lnSpc>
            <a:spcBef>
              <a:spcPct val="0"/>
            </a:spcBef>
            <a:spcAft>
              <a:spcPct val="15000"/>
            </a:spcAft>
            <a:buChar char="••"/>
          </a:pPr>
          <a:r>
            <a:rPr lang="en-US" sz="2600" kern="1200" smtClean="0">
              <a:cs typeface="B Zar" pitchFamily="2" charset="-78"/>
            </a:rPr>
            <a:t>Interest rate risk</a:t>
          </a:r>
          <a:endParaRPr lang="en-US" sz="2600" kern="1200">
            <a:cs typeface="B Zar" pitchFamily="2" charset="-78"/>
          </a:endParaRPr>
        </a:p>
        <a:p>
          <a:pPr marL="228600" lvl="1" indent="-228600" algn="r" defTabSz="1155700" rtl="1">
            <a:lnSpc>
              <a:spcPct val="90000"/>
            </a:lnSpc>
            <a:spcBef>
              <a:spcPct val="0"/>
            </a:spcBef>
            <a:spcAft>
              <a:spcPct val="15000"/>
            </a:spcAft>
            <a:buChar char="••"/>
          </a:pPr>
          <a:r>
            <a:rPr lang="fa-IR" sz="2600" kern="1200" smtClean="0">
              <a:cs typeface="B Zar" pitchFamily="2" charset="-78"/>
            </a:rPr>
            <a:t>ریسک سرمایه‌گذاری مجدد</a:t>
          </a:r>
          <a:endParaRPr lang="en-US" sz="2600" kern="1200">
            <a:cs typeface="B Zar" pitchFamily="2" charset="-78"/>
          </a:endParaRPr>
        </a:p>
        <a:p>
          <a:pPr marL="457200" lvl="2" indent="-228600" algn="l" defTabSz="1155700" rtl="0">
            <a:lnSpc>
              <a:spcPct val="90000"/>
            </a:lnSpc>
            <a:spcBef>
              <a:spcPct val="0"/>
            </a:spcBef>
            <a:spcAft>
              <a:spcPct val="15000"/>
            </a:spcAft>
            <a:buChar char="••"/>
          </a:pPr>
          <a:r>
            <a:rPr lang="en-US" sz="2600" kern="1200" smtClean="0">
              <a:cs typeface="B Zar" pitchFamily="2" charset="-78"/>
            </a:rPr>
            <a:t>reinvestment risk</a:t>
          </a:r>
          <a:endParaRPr lang="en-US" sz="2600" kern="1200">
            <a:cs typeface="B Zar" pitchFamily="2" charset="-78"/>
          </a:endParaRPr>
        </a:p>
        <a:p>
          <a:pPr marL="228600" lvl="1" indent="-228600" algn="r" defTabSz="1155700" rtl="1">
            <a:lnSpc>
              <a:spcPct val="90000"/>
            </a:lnSpc>
            <a:spcBef>
              <a:spcPct val="0"/>
            </a:spcBef>
            <a:spcAft>
              <a:spcPct val="15000"/>
            </a:spcAft>
            <a:buChar char="••"/>
          </a:pPr>
          <a:r>
            <a:rPr lang="fa-IR" sz="2600" kern="1200" smtClean="0">
              <a:cs typeface="B Zar" pitchFamily="2" charset="-78"/>
            </a:rPr>
            <a:t>ریسک قدرت خرید</a:t>
          </a:r>
          <a:endParaRPr lang="en-US" sz="2600" kern="1200">
            <a:cs typeface="B Zar" pitchFamily="2" charset="-78"/>
          </a:endParaRPr>
        </a:p>
        <a:p>
          <a:pPr marL="457200" lvl="2" indent="-228600" algn="l" defTabSz="1155700" rtl="0">
            <a:lnSpc>
              <a:spcPct val="90000"/>
            </a:lnSpc>
            <a:spcBef>
              <a:spcPct val="0"/>
            </a:spcBef>
            <a:spcAft>
              <a:spcPct val="15000"/>
            </a:spcAft>
            <a:buChar char="••"/>
          </a:pPr>
          <a:r>
            <a:rPr lang="en-US" sz="2600" kern="1200" smtClean="0">
              <a:cs typeface="B Zar" pitchFamily="2" charset="-78"/>
            </a:rPr>
            <a:t>purchasing power risk</a:t>
          </a:r>
          <a:endParaRPr lang="en-US" sz="2600" kern="1200">
            <a:cs typeface="B Zar" pitchFamily="2" charset="-78"/>
          </a:endParaRPr>
        </a:p>
        <a:p>
          <a:pPr marL="228600" lvl="1" indent="-228600" algn="r" defTabSz="1155700" rtl="1">
            <a:lnSpc>
              <a:spcPct val="90000"/>
            </a:lnSpc>
            <a:spcBef>
              <a:spcPct val="0"/>
            </a:spcBef>
            <a:spcAft>
              <a:spcPct val="15000"/>
            </a:spcAft>
            <a:buChar char="••"/>
          </a:pPr>
          <a:r>
            <a:rPr lang="fa-IR" sz="2600" kern="1200" smtClean="0">
              <a:cs typeface="B Zar" pitchFamily="2" charset="-78"/>
            </a:rPr>
            <a:t>ریسک نرخ ارز</a:t>
          </a:r>
          <a:endParaRPr lang="en-US" sz="2600" kern="1200">
            <a:cs typeface="B Zar" pitchFamily="2" charset="-78"/>
          </a:endParaRPr>
        </a:p>
        <a:p>
          <a:pPr marL="457200" lvl="2" indent="-228600" algn="l" defTabSz="1155700" rtl="0">
            <a:lnSpc>
              <a:spcPct val="90000"/>
            </a:lnSpc>
            <a:spcBef>
              <a:spcPct val="0"/>
            </a:spcBef>
            <a:spcAft>
              <a:spcPct val="15000"/>
            </a:spcAft>
            <a:buChar char="••"/>
          </a:pPr>
          <a:r>
            <a:rPr lang="en-US" sz="2600" kern="1200" smtClean="0">
              <a:cs typeface="B Zar" pitchFamily="2" charset="-78"/>
            </a:rPr>
            <a:t>foreign exchange risk</a:t>
          </a:r>
          <a:endParaRPr lang="en-US" sz="2600" kern="1200">
            <a:cs typeface="B Zar" pitchFamily="2" charset="-78"/>
          </a:endParaRPr>
        </a:p>
      </dsp:txBody>
      <dsp:txXfrm>
        <a:off x="0" y="411692"/>
        <a:ext cx="8229600" cy="4586400"/>
      </dsp:txXfrm>
    </dsp:sp>
    <dsp:sp modelId="{6F6A5751-A1AB-4123-B23C-28CF06CD1422}">
      <dsp:nvSpPr>
        <dsp:cNvPr id="0" name=""/>
        <dsp:cNvSpPr/>
      </dsp:nvSpPr>
      <dsp:spPr>
        <a:xfrm>
          <a:off x="411480" y="27932"/>
          <a:ext cx="5760720" cy="767520"/>
        </a:xfrm>
        <a:prstGeom prst="roundRect">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smtClean="0">
              <a:cs typeface="B Zar" pitchFamily="2" charset="-78"/>
            </a:rPr>
            <a:t>ریسک‌های سیستماتیک</a:t>
          </a:r>
          <a:endParaRPr lang="en-US" sz="2600" kern="1200">
            <a:cs typeface="B Zar" pitchFamily="2" charset="-78"/>
          </a:endParaRPr>
        </a:p>
      </dsp:txBody>
      <dsp:txXfrm>
        <a:off x="411480" y="27932"/>
        <a:ext cx="5760720" cy="76752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B88584-DE6A-4962-98CE-1437D0A7CF1A}">
      <dsp:nvSpPr>
        <dsp:cNvPr id="0" name=""/>
        <dsp:cNvSpPr/>
      </dsp:nvSpPr>
      <dsp:spPr>
        <a:xfrm>
          <a:off x="0" y="531572"/>
          <a:ext cx="8229600" cy="4435200"/>
        </a:xfrm>
        <a:prstGeom prst="rect">
          <a:avLst/>
        </a:prstGeom>
        <a:solidFill>
          <a:schemeClr val="lt1">
            <a:alpha val="90000"/>
            <a:hueOff val="0"/>
            <a:satOff val="0"/>
            <a:lumOff val="0"/>
            <a:alphaOff val="0"/>
          </a:schemeClr>
        </a:solidFill>
        <a:ln w="9525" cap="flat" cmpd="sng" algn="ctr">
          <a:solidFill>
            <a:schemeClr val="accent3">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666496" rIns="638708" bIns="227584" numCol="1" spcCol="1270" anchor="t" anchorCtr="0">
          <a:noAutofit/>
        </a:bodyPr>
        <a:lstStyle/>
        <a:p>
          <a:pPr marL="285750" lvl="1" indent="-285750" algn="r" defTabSz="1422400" rtl="1">
            <a:lnSpc>
              <a:spcPct val="90000"/>
            </a:lnSpc>
            <a:spcBef>
              <a:spcPct val="0"/>
            </a:spcBef>
            <a:spcAft>
              <a:spcPct val="15000"/>
            </a:spcAft>
            <a:buChar char="••"/>
          </a:pPr>
          <a:r>
            <a:rPr lang="fa-IR" sz="3200" kern="1200" smtClean="0">
              <a:cs typeface="B Zar" pitchFamily="2" charset="-78"/>
            </a:rPr>
            <a:t>ریسک نکول (اعتباری)</a:t>
          </a:r>
          <a:endParaRPr lang="en-US" sz="3200" kern="1200">
            <a:cs typeface="B Zar" pitchFamily="2" charset="-78"/>
          </a:endParaRPr>
        </a:p>
        <a:p>
          <a:pPr marL="571500" lvl="2" indent="-285750" algn="l" defTabSz="1422400" rtl="0">
            <a:lnSpc>
              <a:spcPct val="90000"/>
            </a:lnSpc>
            <a:spcBef>
              <a:spcPct val="0"/>
            </a:spcBef>
            <a:spcAft>
              <a:spcPct val="15000"/>
            </a:spcAft>
            <a:buChar char="••"/>
          </a:pPr>
          <a:r>
            <a:rPr lang="en-US" sz="3200" kern="1200" smtClean="0">
              <a:cs typeface="B Zar" pitchFamily="2" charset="-78"/>
            </a:rPr>
            <a:t>credit risk</a:t>
          </a:r>
          <a:endParaRPr lang="en-US" sz="3200" kern="1200">
            <a:cs typeface="B Zar" pitchFamily="2" charset="-78"/>
          </a:endParaRPr>
        </a:p>
        <a:p>
          <a:pPr marL="285750" lvl="1" indent="-285750" algn="r" defTabSz="1422400" rtl="1">
            <a:lnSpc>
              <a:spcPct val="90000"/>
            </a:lnSpc>
            <a:spcBef>
              <a:spcPct val="0"/>
            </a:spcBef>
            <a:spcAft>
              <a:spcPct val="15000"/>
            </a:spcAft>
            <a:buChar char="••"/>
          </a:pPr>
          <a:r>
            <a:rPr lang="fa-IR" sz="3200" kern="1200" smtClean="0">
              <a:cs typeface="B Zar" pitchFamily="2" charset="-78"/>
            </a:rPr>
            <a:t>ریسک استرجاع</a:t>
          </a:r>
          <a:endParaRPr lang="en-US" sz="3200" kern="1200">
            <a:cs typeface="B Zar" pitchFamily="2" charset="-78"/>
          </a:endParaRPr>
        </a:p>
        <a:p>
          <a:pPr marL="571500" lvl="2" indent="-285750" algn="l" defTabSz="1422400" rtl="0">
            <a:lnSpc>
              <a:spcPct val="90000"/>
            </a:lnSpc>
            <a:spcBef>
              <a:spcPct val="0"/>
            </a:spcBef>
            <a:spcAft>
              <a:spcPct val="15000"/>
            </a:spcAft>
            <a:buChar char="••"/>
          </a:pPr>
          <a:r>
            <a:rPr lang="en-US" sz="3200" kern="1200" smtClean="0">
              <a:cs typeface="B Zar" pitchFamily="2" charset="-78"/>
            </a:rPr>
            <a:t>call risk</a:t>
          </a:r>
          <a:endParaRPr lang="en-US" sz="3200" kern="1200">
            <a:cs typeface="B Zar" pitchFamily="2" charset="-78"/>
          </a:endParaRPr>
        </a:p>
        <a:p>
          <a:pPr marL="285750" lvl="1" indent="-285750" algn="r" defTabSz="1422400" rtl="1">
            <a:lnSpc>
              <a:spcPct val="90000"/>
            </a:lnSpc>
            <a:spcBef>
              <a:spcPct val="0"/>
            </a:spcBef>
            <a:spcAft>
              <a:spcPct val="15000"/>
            </a:spcAft>
            <a:buChar char="••"/>
          </a:pPr>
          <a:r>
            <a:rPr lang="fa-IR" sz="3200" kern="1200" smtClean="0">
              <a:cs typeface="B Zar" pitchFamily="2" charset="-78"/>
            </a:rPr>
            <a:t>ریسک نقدینگی</a:t>
          </a:r>
          <a:endParaRPr lang="en-US" sz="3200" kern="1200">
            <a:cs typeface="B Zar" pitchFamily="2" charset="-78"/>
          </a:endParaRPr>
        </a:p>
        <a:p>
          <a:pPr marL="571500" lvl="2" indent="-285750" algn="l" defTabSz="1422400" rtl="0">
            <a:lnSpc>
              <a:spcPct val="90000"/>
            </a:lnSpc>
            <a:spcBef>
              <a:spcPct val="0"/>
            </a:spcBef>
            <a:spcAft>
              <a:spcPct val="15000"/>
            </a:spcAft>
            <a:buChar char="••"/>
          </a:pPr>
          <a:r>
            <a:rPr lang="en-US" sz="3200" kern="1200" smtClean="0">
              <a:cs typeface="B Zar" pitchFamily="2" charset="-78"/>
            </a:rPr>
            <a:t>liquidity risk</a:t>
          </a:r>
          <a:endParaRPr lang="en-US" sz="3200" kern="1200">
            <a:cs typeface="B Zar" pitchFamily="2" charset="-78"/>
          </a:endParaRPr>
        </a:p>
      </dsp:txBody>
      <dsp:txXfrm>
        <a:off x="0" y="531572"/>
        <a:ext cx="8229600" cy="4435200"/>
      </dsp:txXfrm>
    </dsp:sp>
    <dsp:sp modelId="{972921C8-9018-449B-8DD3-6BD415C55BCB}">
      <dsp:nvSpPr>
        <dsp:cNvPr id="0" name=""/>
        <dsp:cNvSpPr/>
      </dsp:nvSpPr>
      <dsp:spPr>
        <a:xfrm>
          <a:off x="411480" y="59252"/>
          <a:ext cx="5760720" cy="944640"/>
        </a:xfrm>
        <a:prstGeom prst="round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ریسک‌های غیرسیستماتیک</a:t>
          </a:r>
          <a:endParaRPr lang="en-US" sz="3200" kern="1200" dirty="0">
            <a:cs typeface="B Zar" pitchFamily="2" charset="-78"/>
          </a:endParaRPr>
        </a:p>
      </dsp:txBody>
      <dsp:txXfrm>
        <a:off x="411480" y="59252"/>
        <a:ext cx="5760720" cy="9446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A8CC30-F14D-48E8-B787-9BF40E8438AE}">
      <dsp:nvSpPr>
        <dsp:cNvPr id="0" name=""/>
        <dsp:cNvSpPr/>
      </dsp:nvSpPr>
      <dsp:spPr>
        <a:xfrm>
          <a:off x="1004" y="456114"/>
          <a:ext cx="3656707" cy="182835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rtl="1">
            <a:lnSpc>
              <a:spcPct val="90000"/>
            </a:lnSpc>
            <a:spcBef>
              <a:spcPct val="0"/>
            </a:spcBef>
            <a:spcAft>
              <a:spcPct val="35000"/>
            </a:spcAft>
          </a:pPr>
          <a:r>
            <a:rPr lang="fa-IR" sz="3600" kern="1200" dirty="0" smtClean="0">
              <a:cs typeface="B Zar" pitchFamily="2" charset="-78"/>
            </a:rPr>
            <a:t>ابزار مالی بازار پول</a:t>
          </a:r>
          <a:endParaRPr lang="en-US" sz="3600" kern="1200" dirty="0">
            <a:cs typeface="B Zar" pitchFamily="2" charset="-78"/>
          </a:endParaRPr>
        </a:p>
      </dsp:txBody>
      <dsp:txXfrm>
        <a:off x="1004" y="456114"/>
        <a:ext cx="3656707" cy="1828353"/>
      </dsp:txXfrm>
    </dsp:sp>
    <dsp:sp modelId="{46391908-0D75-46DB-B91B-BD497EDAE166}">
      <dsp:nvSpPr>
        <dsp:cNvPr id="0" name=""/>
        <dsp:cNvSpPr/>
      </dsp:nvSpPr>
      <dsp:spPr>
        <a:xfrm>
          <a:off x="366675"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A9456D-783E-4B0C-A85E-4E3FDDBB3C06}">
      <dsp:nvSpPr>
        <dsp:cNvPr id="0" name=""/>
        <dsp:cNvSpPr/>
      </dsp:nvSpPr>
      <dsp:spPr>
        <a:xfrm>
          <a:off x="732345" y="2741556"/>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n-US" sz="4000" kern="1200" dirty="0" smtClean="0">
              <a:cs typeface="B Zar" pitchFamily="2" charset="-78"/>
            </a:rPr>
            <a:t>money market instruments</a:t>
          </a:r>
          <a:endParaRPr lang="en-US" sz="4000" kern="1200" dirty="0">
            <a:cs typeface="B Zar" pitchFamily="2" charset="-78"/>
          </a:endParaRPr>
        </a:p>
      </dsp:txBody>
      <dsp:txXfrm>
        <a:off x="732345" y="2741556"/>
        <a:ext cx="2925365" cy="1828353"/>
      </dsp:txXfrm>
    </dsp:sp>
    <dsp:sp modelId="{F45AAFE4-E732-4314-BA82-CB323EA982B3}">
      <dsp:nvSpPr>
        <dsp:cNvPr id="0" name=""/>
        <dsp:cNvSpPr/>
      </dsp:nvSpPr>
      <dsp:spPr>
        <a:xfrm>
          <a:off x="4571888" y="456114"/>
          <a:ext cx="3656707" cy="1828353"/>
        </a:xfrm>
        <a:prstGeom prst="roundRect">
          <a:avLst>
            <a:gd name="adj" fmla="val 10000"/>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اوراق بهادار با درآمد ثابت</a:t>
          </a:r>
          <a:endParaRPr lang="en-US" sz="3200" kern="1200" dirty="0">
            <a:cs typeface="B Zar" pitchFamily="2" charset="-78"/>
          </a:endParaRPr>
        </a:p>
      </dsp:txBody>
      <dsp:txXfrm>
        <a:off x="4571888" y="456114"/>
        <a:ext cx="3656707" cy="1828353"/>
      </dsp:txXfrm>
    </dsp:sp>
    <dsp:sp modelId="{4E7744FE-0402-4898-8DCD-CB3874ECD46D}">
      <dsp:nvSpPr>
        <dsp:cNvPr id="0" name=""/>
        <dsp:cNvSpPr/>
      </dsp:nvSpPr>
      <dsp:spPr>
        <a:xfrm>
          <a:off x="4937559" y="2284468"/>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C44408C-087C-4C25-90BD-9547C6746451}">
      <dsp:nvSpPr>
        <dsp:cNvPr id="0" name=""/>
        <dsp:cNvSpPr/>
      </dsp:nvSpPr>
      <dsp:spPr>
        <a:xfrm>
          <a:off x="5303229" y="2741556"/>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lvl="0" algn="ctr" defTabSz="1778000" rtl="0">
            <a:lnSpc>
              <a:spcPct val="90000"/>
            </a:lnSpc>
            <a:spcBef>
              <a:spcPct val="0"/>
            </a:spcBef>
            <a:spcAft>
              <a:spcPct val="35000"/>
            </a:spcAft>
          </a:pPr>
          <a:r>
            <a:rPr lang="en-US" sz="4000" kern="1200" smtClean="0">
              <a:cs typeface="B Zar" pitchFamily="2" charset="-78"/>
            </a:rPr>
            <a:t>fixed income securities</a:t>
          </a:r>
          <a:endParaRPr lang="en-US" sz="4000" kern="1200">
            <a:cs typeface="B Zar" pitchFamily="2" charset="-78"/>
          </a:endParaRPr>
        </a:p>
      </dsp:txBody>
      <dsp:txXfrm>
        <a:off x="5303229" y="2741556"/>
        <a:ext cx="2925365" cy="182835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24803A-8370-436E-9935-5DF2BF92DE85}">
      <dsp:nvSpPr>
        <dsp:cNvPr id="0" name=""/>
        <dsp:cNvSpPr/>
      </dsp:nvSpPr>
      <dsp:spPr>
        <a:xfrm>
          <a:off x="0" y="369212"/>
          <a:ext cx="8229600" cy="2079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تعهدات بدهی کوتاه‌مدت‌اند؛ سررسید کم‌تر از یک‌سال دارند، و تنها شامل یک پرداخت در آینده می‌شوند. مانند: اسناد </a:t>
          </a:r>
          <a:r>
            <a:rPr lang="fa-IR" sz="2400" kern="1200" dirty="0" smtClean="0">
              <a:cs typeface="B Zar" pitchFamily="2" charset="-78"/>
            </a:rPr>
            <a:t>خزانة </a:t>
          </a:r>
          <a:r>
            <a:rPr lang="fa-IR" sz="2400" kern="1200" dirty="0" smtClean="0">
              <a:cs typeface="B Zar" pitchFamily="2" charset="-78"/>
            </a:rPr>
            <a:t>امریکا، گواهی سپردة بانکی، اوراق تجاری و ...</a:t>
          </a:r>
          <a:endParaRPr lang="en-US" sz="2400" kern="1200" dirty="0">
            <a:cs typeface="B Zar" pitchFamily="2" charset="-78"/>
          </a:endParaRPr>
        </a:p>
      </dsp:txBody>
      <dsp:txXfrm>
        <a:off x="0" y="369212"/>
        <a:ext cx="8229600" cy="2079000"/>
      </dsp:txXfrm>
    </dsp:sp>
    <dsp:sp modelId="{C457D40E-E61B-4B60-8763-9952D6CD9A75}">
      <dsp:nvSpPr>
        <dsp:cNvPr id="0" name=""/>
        <dsp:cNvSpPr/>
      </dsp:nvSpPr>
      <dsp:spPr>
        <a:xfrm>
          <a:off x="411480" y="1497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smtClean="0">
              <a:cs typeface="B Zar" pitchFamily="2" charset="-78"/>
            </a:rPr>
            <a:t>ابزار مالی بازار پول</a:t>
          </a:r>
          <a:endParaRPr lang="en-US" sz="2400" kern="1200">
            <a:cs typeface="B Zar" pitchFamily="2" charset="-78"/>
          </a:endParaRPr>
        </a:p>
      </dsp:txBody>
      <dsp:txXfrm>
        <a:off x="411480" y="14972"/>
        <a:ext cx="5760720" cy="708480"/>
      </dsp:txXfrm>
    </dsp:sp>
    <dsp:sp modelId="{1D197950-CA84-41AC-A52A-B1D845BEB037}">
      <dsp:nvSpPr>
        <dsp:cNvPr id="0" name=""/>
        <dsp:cNvSpPr/>
      </dsp:nvSpPr>
      <dsp:spPr>
        <a:xfrm>
          <a:off x="0" y="2932052"/>
          <a:ext cx="8229600" cy="2079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تعهدات بدهی بلندمدت‌اند؛ سررسید بیش‌تر از یک‌سال دارند، و براساس برنامه‌ای از پیش تعیین‌شده پرداخت‌هایی را در آینده به‌همراه دارند. مانند: اوراق خزانه، قرضة خزانه، قرضة شرکتی و ... </a:t>
          </a:r>
          <a:endParaRPr lang="en-US" sz="2400" kern="1200" dirty="0">
            <a:cs typeface="B Zar" pitchFamily="2" charset="-78"/>
          </a:endParaRPr>
        </a:p>
      </dsp:txBody>
      <dsp:txXfrm>
        <a:off x="0" y="2932052"/>
        <a:ext cx="8229600" cy="2079000"/>
      </dsp:txXfrm>
    </dsp:sp>
    <dsp:sp modelId="{D2A715B9-1771-46C4-95A9-7FDBF8E278A8}">
      <dsp:nvSpPr>
        <dsp:cNvPr id="0" name=""/>
        <dsp:cNvSpPr/>
      </dsp:nvSpPr>
      <dsp:spPr>
        <a:xfrm>
          <a:off x="411480" y="257781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smtClean="0">
              <a:cs typeface="B Zar" pitchFamily="2" charset="-78"/>
            </a:rPr>
            <a:t>اوراق بهادار با درآمد ثابت</a:t>
          </a:r>
          <a:endParaRPr lang="en-US" sz="2400" kern="1200">
            <a:cs typeface="B Zar" pitchFamily="2" charset="-78"/>
          </a:endParaRPr>
        </a:p>
      </dsp:txBody>
      <dsp:txXfrm>
        <a:off x="411480" y="2577812"/>
        <a:ext cx="5760720" cy="70848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B21785-4AB4-44CA-8CC0-A7592622A7E9}">
      <dsp:nvSpPr>
        <dsp:cNvPr id="0" name=""/>
        <dsp:cNvSpPr/>
      </dsp:nvSpPr>
      <dsp:spPr>
        <a:xfrm>
          <a:off x="0" y="26430"/>
          <a:ext cx="6830568" cy="2119146"/>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27152" tIns="327152" rIns="327152" bIns="175260" numCol="1" spcCol="1270" anchor="t" anchorCtr="0">
          <a:noAutofit/>
        </a:bodyPr>
        <a:lstStyle/>
        <a:p>
          <a:pPr lvl="0" algn="ctr" defTabSz="2044700" rtl="1">
            <a:lnSpc>
              <a:spcPct val="90000"/>
            </a:lnSpc>
            <a:spcBef>
              <a:spcPct val="0"/>
            </a:spcBef>
            <a:spcAft>
              <a:spcPct val="35000"/>
            </a:spcAft>
          </a:pPr>
          <a:r>
            <a:rPr lang="fa-IR" sz="4600" kern="1200" smtClean="0">
              <a:cs typeface="B Zar" pitchFamily="2" charset="-78"/>
            </a:rPr>
            <a:t>تعریف</a:t>
          </a:r>
          <a:endParaRPr lang="en-US" sz="4600" kern="1200">
            <a:cs typeface="B Zar" pitchFamily="2" charset="-78"/>
          </a:endParaRPr>
        </a:p>
      </dsp:txBody>
      <dsp:txXfrm>
        <a:off x="0" y="26430"/>
        <a:ext cx="6830568" cy="1412764"/>
      </dsp:txXfrm>
    </dsp:sp>
    <dsp:sp modelId="{D4B95AA9-2767-4AAB-8E38-475587B10247}">
      <dsp:nvSpPr>
        <dsp:cNvPr id="0" name=""/>
        <dsp:cNvSpPr/>
      </dsp:nvSpPr>
      <dsp:spPr>
        <a:xfrm>
          <a:off x="1399032" y="1439194"/>
          <a:ext cx="6830568" cy="35604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7152" tIns="327152" rIns="327152" bIns="327152" numCol="1" spcCol="1270" anchor="t" anchorCtr="0">
          <a:noAutofit/>
        </a:bodyPr>
        <a:lstStyle/>
        <a:p>
          <a:pPr marL="285750" lvl="1" indent="-285750" algn="r" defTabSz="2044700" rtl="1">
            <a:lnSpc>
              <a:spcPct val="90000"/>
            </a:lnSpc>
            <a:spcBef>
              <a:spcPct val="0"/>
            </a:spcBef>
            <a:spcAft>
              <a:spcPct val="15000"/>
            </a:spcAft>
            <a:buChar char="••"/>
          </a:pPr>
          <a:r>
            <a:rPr lang="fa-IR" sz="4600" kern="1200" dirty="0" smtClean="0">
              <a:cs typeface="B Zar" pitchFamily="2" charset="-78"/>
            </a:rPr>
            <a:t>اوراق بهاداری است با زمان‌های پرداخت‌ و مقادیر پرداخت معین. مانند اوراق قرضه.</a:t>
          </a:r>
          <a:endParaRPr lang="en-US" sz="4600" kern="1200" dirty="0">
            <a:cs typeface="B Zar" pitchFamily="2" charset="-78"/>
          </a:endParaRPr>
        </a:p>
      </dsp:txBody>
      <dsp:txXfrm>
        <a:off x="1399032" y="1439194"/>
        <a:ext cx="6830568" cy="35604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C91660-D67D-4470-9716-FB2A0305951A}">
      <dsp:nvSpPr>
        <dsp:cNvPr id="0" name=""/>
        <dsp:cNvSpPr/>
      </dsp:nvSpPr>
      <dsp:spPr>
        <a:xfrm>
          <a:off x="0" y="49771"/>
          <a:ext cx="6830568" cy="1509123"/>
        </a:xfrm>
        <a:prstGeom prst="roundRect">
          <a:avLst>
            <a:gd name="adj" fmla="val 10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4696" tIns="234696" rIns="234696" bIns="125730" numCol="1" spcCol="1270" anchor="t"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تعریف</a:t>
          </a:r>
          <a:endParaRPr lang="en-US" sz="3300" kern="1200" dirty="0">
            <a:cs typeface="B Zar" pitchFamily="2" charset="-78"/>
          </a:endParaRPr>
        </a:p>
      </dsp:txBody>
      <dsp:txXfrm>
        <a:off x="0" y="49771"/>
        <a:ext cx="6830568" cy="1006082"/>
      </dsp:txXfrm>
    </dsp:sp>
    <dsp:sp modelId="{8767ACFB-EDD6-49F7-993A-51F60D61E5EA}">
      <dsp:nvSpPr>
        <dsp:cNvPr id="0" name=""/>
        <dsp:cNvSpPr/>
      </dsp:nvSpPr>
      <dsp:spPr>
        <a:xfrm>
          <a:off x="1399032" y="1055853"/>
          <a:ext cx="6830568" cy="39204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234696" tIns="234696" rIns="234696" bIns="234696" numCol="1" spcCol="1270" anchor="t" anchorCtr="0">
          <a:noAutofit/>
        </a:bodyPr>
        <a:lstStyle/>
        <a:p>
          <a:pPr marL="285750" lvl="1" indent="-285750" algn="justLow" defTabSz="1466850" rtl="1">
            <a:lnSpc>
              <a:spcPct val="90000"/>
            </a:lnSpc>
            <a:spcBef>
              <a:spcPct val="0"/>
            </a:spcBef>
            <a:spcAft>
              <a:spcPct val="15000"/>
            </a:spcAft>
            <a:buChar char="••"/>
          </a:pPr>
          <a:r>
            <a:rPr lang="fa-IR" sz="3300" kern="1200" dirty="0" smtClean="0">
              <a:cs typeface="B Zar" pitchFamily="2" charset="-78"/>
            </a:rPr>
            <a:t>اوراق قرضه ابزاری قابل‌معامله است است که نمایانگر بدهی ناشر اوراق به مالک اوراق است. اغلب اوراق قرضه پرداخت‌های دوره‌ای (معمولاً شش‌ماهه) دارند و در سررسید اصل سرمایه‌گذاری را بازمی‌گردانند.</a:t>
          </a:r>
          <a:endParaRPr lang="en-US" sz="3300" kern="1200" dirty="0">
            <a:cs typeface="B Zar" pitchFamily="2" charset="-78"/>
          </a:endParaRPr>
        </a:p>
      </dsp:txBody>
      <dsp:txXfrm>
        <a:off x="1399032" y="1055853"/>
        <a:ext cx="6830568" cy="39204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D808F5-B24C-47A6-93A9-F3F02F403AC9}">
      <dsp:nvSpPr>
        <dsp:cNvPr id="0" name=""/>
        <dsp:cNvSpPr/>
      </dsp:nvSpPr>
      <dsp:spPr>
        <a:xfrm>
          <a:off x="0" y="313884"/>
          <a:ext cx="6830568" cy="180218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91440" numCol="1" spcCol="1270" anchor="t"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در حالی‌که  سرمایه‌گذاری در اوراق قرضه نسبت به سهام محافظه‌کارانه‌تر است، مزایایی به‌شرح ذیل را برای سرمایه‌گذاران به‌همراه دارد:</a:t>
          </a:r>
          <a:endParaRPr lang="en-US" sz="2400" kern="1200" dirty="0">
            <a:cs typeface="B Zar" pitchFamily="2" charset="-78"/>
          </a:endParaRPr>
        </a:p>
      </dsp:txBody>
      <dsp:txXfrm>
        <a:off x="0" y="313884"/>
        <a:ext cx="6830568" cy="1201456"/>
      </dsp:txXfrm>
    </dsp:sp>
    <dsp:sp modelId="{AF6B7761-DC5B-46FE-8783-AD828417F113}">
      <dsp:nvSpPr>
        <dsp:cNvPr id="0" name=""/>
        <dsp:cNvSpPr/>
      </dsp:nvSpPr>
      <dsp:spPr>
        <a:xfrm>
          <a:off x="1399032" y="1515340"/>
          <a:ext cx="6830568" cy="31968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0688" tIns="170688" rIns="17068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smtClean="0">
              <a:cs typeface="B Zar" pitchFamily="2" charset="-78"/>
            </a:rPr>
            <a:t>امنیت</a:t>
          </a:r>
          <a:endParaRPr lang="en-US" sz="2400" kern="1200">
            <a:cs typeface="B Zar" pitchFamily="2" charset="-78"/>
          </a:endParaRPr>
        </a:p>
        <a:p>
          <a:pPr marL="228600" lvl="1" indent="-228600" algn="r" defTabSz="1066800" rtl="1">
            <a:lnSpc>
              <a:spcPct val="90000"/>
            </a:lnSpc>
            <a:spcBef>
              <a:spcPct val="0"/>
            </a:spcBef>
            <a:spcAft>
              <a:spcPct val="15000"/>
            </a:spcAft>
            <a:buChar char="••"/>
          </a:pPr>
          <a:r>
            <a:rPr lang="fa-IR" sz="2400" kern="1200" dirty="0" smtClean="0">
              <a:cs typeface="B Zar" pitchFamily="2" charset="-78"/>
            </a:rPr>
            <a:t>درآمد قابل‌اتکا</a:t>
          </a:r>
          <a:endParaRPr lang="en-US" sz="2400" kern="1200" dirty="0">
            <a:cs typeface="B Zar" pitchFamily="2" charset="-78"/>
          </a:endParaRPr>
        </a:p>
        <a:p>
          <a:pPr marL="228600" lvl="1" indent="-228600" algn="r" defTabSz="1066800" rtl="1">
            <a:lnSpc>
              <a:spcPct val="90000"/>
            </a:lnSpc>
            <a:spcBef>
              <a:spcPct val="0"/>
            </a:spcBef>
            <a:spcAft>
              <a:spcPct val="15000"/>
            </a:spcAft>
            <a:buChar char="••"/>
          </a:pPr>
          <a:r>
            <a:rPr lang="fa-IR" sz="2400" kern="1200" dirty="0" smtClean="0">
              <a:cs typeface="B Zar" pitchFamily="2" charset="-78"/>
            </a:rPr>
            <a:t>متنوع‌سازی سبد سرمایه‌گذاری</a:t>
          </a:r>
          <a:endParaRPr lang="en-US" sz="2400" kern="1200" dirty="0">
            <a:cs typeface="B Zar" pitchFamily="2" charset="-78"/>
          </a:endParaRPr>
        </a:p>
        <a:p>
          <a:pPr marL="228600" lvl="1" indent="-228600" algn="r" defTabSz="1066800" rtl="1">
            <a:lnSpc>
              <a:spcPct val="90000"/>
            </a:lnSpc>
            <a:spcBef>
              <a:spcPct val="0"/>
            </a:spcBef>
            <a:spcAft>
              <a:spcPct val="15000"/>
            </a:spcAft>
            <a:buChar char="••"/>
          </a:pPr>
          <a:r>
            <a:rPr lang="fa-IR" sz="2400" kern="1200" dirty="0" smtClean="0">
              <a:cs typeface="B Zar" pitchFamily="2" charset="-78"/>
            </a:rPr>
            <a:t>مزایای مالیاتی </a:t>
          </a:r>
          <a:endParaRPr lang="en-US" sz="2400" kern="1200" dirty="0">
            <a:cs typeface="B Zar" pitchFamily="2" charset="-78"/>
          </a:endParaRPr>
        </a:p>
      </dsp:txBody>
      <dsp:txXfrm>
        <a:off x="1399032" y="1515340"/>
        <a:ext cx="6830568" cy="31968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3836C8-6621-4D89-B5FF-0B608EB78EF6}">
      <dsp:nvSpPr>
        <dsp:cNvPr id="0" name=""/>
        <dsp:cNvSpPr/>
      </dsp:nvSpPr>
      <dsp:spPr>
        <a:xfrm>
          <a:off x="0" y="14567"/>
          <a:ext cx="8229600" cy="159588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justLow" defTabSz="1377950" rtl="1">
            <a:lnSpc>
              <a:spcPct val="90000"/>
            </a:lnSpc>
            <a:spcBef>
              <a:spcPct val="0"/>
            </a:spcBef>
            <a:spcAft>
              <a:spcPct val="35000"/>
            </a:spcAft>
          </a:pPr>
          <a:r>
            <a:rPr lang="fa-IR" sz="3100" kern="1200" dirty="0" smtClean="0">
              <a:cs typeface="B Zar" pitchFamily="2" charset="-78"/>
            </a:rPr>
            <a:t>سرمایه‌گذاری در اوراق قرضه در </a:t>
          </a:r>
          <a:r>
            <a:rPr lang="fa-IR" sz="3100" kern="1200" dirty="0" smtClean="0">
              <a:cs typeface="B Zar" pitchFamily="2" charset="-78"/>
            </a:rPr>
            <a:t>مقايسه </a:t>
          </a:r>
          <a:r>
            <a:rPr lang="fa-IR" sz="3100" kern="1200" dirty="0" smtClean="0">
              <a:cs typeface="B Zar" pitchFamily="2" charset="-78"/>
            </a:rPr>
            <a:t>با سهام، امنیت نسبی به همراه دارد. امنیت اوراق قرضه به دو دلیل ایجاد می‌شود.</a:t>
          </a:r>
          <a:endParaRPr lang="en-US" sz="3100" kern="1200" dirty="0">
            <a:cs typeface="B Zar" pitchFamily="2" charset="-78"/>
          </a:endParaRPr>
        </a:p>
      </dsp:txBody>
      <dsp:txXfrm>
        <a:off x="0" y="14567"/>
        <a:ext cx="8229600" cy="1595880"/>
      </dsp:txXfrm>
    </dsp:sp>
    <dsp:sp modelId="{2BB1E043-5C45-4223-8899-657F2DA57447}">
      <dsp:nvSpPr>
        <dsp:cNvPr id="0" name=""/>
        <dsp:cNvSpPr/>
      </dsp:nvSpPr>
      <dsp:spPr>
        <a:xfrm>
          <a:off x="0" y="1610447"/>
          <a:ext cx="8229600" cy="3401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9370" rIns="220472" bIns="39370" numCol="1" spcCol="1270" anchor="t" anchorCtr="0">
          <a:noAutofit/>
        </a:bodyPr>
        <a:lstStyle/>
        <a:p>
          <a:pPr marL="228600" lvl="1" indent="-228600" algn="justLow" defTabSz="1066800" rtl="1">
            <a:lnSpc>
              <a:spcPct val="90000"/>
            </a:lnSpc>
            <a:spcBef>
              <a:spcPct val="0"/>
            </a:spcBef>
            <a:spcAft>
              <a:spcPct val="20000"/>
            </a:spcAft>
            <a:buChar char="••"/>
          </a:pPr>
          <a:r>
            <a:rPr lang="fa-IR" sz="2400" kern="1200" dirty="0" smtClean="0">
              <a:cs typeface="B Zar" pitchFamily="2" charset="-78"/>
            </a:rPr>
            <a:t>دارندگان اوراق قرضه نسبت سهامداران عادی و ممتاز در صف اول دریافت مطالبات قرار دارند. اگر شرکت به هر دلیلی جریان نقدی کافی برای پرداخت به سرمایه‌گذارن نداشته باشد، ابتدا این جریان نقدی برای تأمین مطالبات صاحبان قرضه صرف خواهد شد.</a:t>
          </a:r>
          <a:endParaRPr lang="en-US" sz="2400" kern="1200" dirty="0">
            <a:cs typeface="B Zar" pitchFamily="2" charset="-78"/>
          </a:endParaRPr>
        </a:p>
        <a:p>
          <a:pPr marL="228600" lvl="1" indent="-228600" algn="justLow" defTabSz="1066800" rtl="1">
            <a:lnSpc>
              <a:spcPct val="90000"/>
            </a:lnSpc>
            <a:spcBef>
              <a:spcPct val="0"/>
            </a:spcBef>
            <a:spcAft>
              <a:spcPct val="20000"/>
            </a:spcAft>
            <a:buChar char="••"/>
          </a:pPr>
          <a:r>
            <a:rPr lang="fa-IR" sz="2400" kern="1200" dirty="0" smtClean="0">
              <a:cs typeface="B Zar" pitchFamily="2" charset="-78"/>
            </a:rPr>
            <a:t>درصورتی‌که شرکت در انجام تعهدات خود نسبت به صاحبان قرضه قصور ورزد، آن‌ها می‌توانند جهت استیفای حقوق خود ورشکستگی شرکت را از دادگاه خواستار شوند. </a:t>
          </a:r>
          <a:endParaRPr lang="en-US" sz="2400" kern="1200" dirty="0">
            <a:cs typeface="B Zar" pitchFamily="2" charset="-78"/>
          </a:endParaRPr>
        </a:p>
      </dsp:txBody>
      <dsp:txXfrm>
        <a:off x="0" y="1610447"/>
        <a:ext cx="8229600" cy="340101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77A9C4-90C6-4E0A-95EA-3B08A8D5CF83}">
      <dsp:nvSpPr>
        <dsp:cNvPr id="0" name=""/>
        <dsp:cNvSpPr/>
      </dsp:nvSpPr>
      <dsp:spPr>
        <a:xfrm>
          <a:off x="0" y="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3A76E2-4EFD-4686-8B96-8E30B37C43F8}">
      <dsp:nvSpPr>
        <dsp:cNvPr id="0" name=""/>
        <dsp:cNvSpPr/>
      </dsp:nvSpPr>
      <dsp:spPr>
        <a:xfrm>
          <a:off x="0" y="0"/>
          <a:ext cx="8229600" cy="25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justLow" defTabSz="1600200" rtl="1">
            <a:lnSpc>
              <a:spcPct val="90000"/>
            </a:lnSpc>
            <a:spcBef>
              <a:spcPct val="0"/>
            </a:spcBef>
            <a:spcAft>
              <a:spcPct val="35000"/>
            </a:spcAft>
          </a:pPr>
          <a:r>
            <a:rPr lang="fa-IR" sz="3600" kern="1200" dirty="0" smtClean="0">
              <a:cs typeface="B Zar" pitchFamily="2" charset="-78"/>
            </a:rPr>
            <a:t>وقتی اوراق قرضه به سبد سرمایه‌گذاری اضافه می‌شود، موازنة بهتری از ریسک و بازده را برای سرمایه‌گذار فراهم می‌کند.</a:t>
          </a:r>
          <a:endParaRPr lang="en-US" sz="3600" kern="1200" dirty="0">
            <a:cs typeface="B Zar" pitchFamily="2" charset="-78"/>
          </a:endParaRPr>
        </a:p>
      </dsp:txBody>
      <dsp:txXfrm>
        <a:off x="0" y="0"/>
        <a:ext cx="8229600" cy="2513012"/>
      </dsp:txXfrm>
    </dsp:sp>
    <dsp:sp modelId="{76743B7F-9172-4229-8099-F072A8CBA7BC}">
      <dsp:nvSpPr>
        <dsp:cNvPr id="0" name=""/>
        <dsp:cNvSpPr/>
      </dsp:nvSpPr>
      <dsp:spPr>
        <a:xfrm>
          <a:off x="0" y="2513012"/>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5D06F4-2079-4205-AE60-AA652A863499}">
      <dsp:nvSpPr>
        <dsp:cNvPr id="0" name=""/>
        <dsp:cNvSpPr/>
      </dsp:nvSpPr>
      <dsp:spPr>
        <a:xfrm>
          <a:off x="0" y="2513012"/>
          <a:ext cx="8229600" cy="25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justLow" defTabSz="1600200" rtl="1">
            <a:lnSpc>
              <a:spcPct val="90000"/>
            </a:lnSpc>
            <a:spcBef>
              <a:spcPct val="0"/>
            </a:spcBef>
            <a:spcAft>
              <a:spcPct val="35000"/>
            </a:spcAft>
          </a:pPr>
          <a:r>
            <a:rPr lang="fa-IR" sz="3600" kern="1200" dirty="0" smtClean="0">
              <a:cs typeface="B Zar" pitchFamily="2" charset="-78"/>
            </a:rPr>
            <a:t>درحالی‌که قیمت‎‌ اوراق قرضه ممکن است بسیار متلاطم باشد، به‌دلیل درآمد قابل‌اتکایی که ایجاد می‌کند، همبستگی به نسبت پایینی بین بازده اوراق قرضه و سهام وجود دارد.</a:t>
          </a:r>
          <a:endParaRPr lang="en-US" sz="3600" kern="1200" dirty="0">
            <a:cs typeface="B Zar" pitchFamily="2" charset="-78"/>
          </a:endParaRPr>
        </a:p>
      </dsp:txBody>
      <dsp:txXfrm>
        <a:off x="0" y="2513012"/>
        <a:ext cx="8229600" cy="251301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DFF59C-35D7-40A0-990B-C4B2E3691D4E}">
      <dsp:nvSpPr>
        <dsp:cNvPr id="0" name=""/>
        <dsp:cNvSpPr/>
      </dsp:nvSpPr>
      <dsp:spPr>
        <a:xfrm rot="5400000">
          <a:off x="-867092" y="867092"/>
          <a:ext cx="5026025" cy="329184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rtl="1">
            <a:lnSpc>
              <a:spcPct val="90000"/>
            </a:lnSpc>
            <a:spcBef>
              <a:spcPct val="0"/>
            </a:spcBef>
            <a:spcAft>
              <a:spcPct val="35000"/>
            </a:spcAft>
          </a:pPr>
          <a:r>
            <a:rPr lang="fa-IR" sz="3300" kern="1200" smtClean="0">
              <a:cs typeface="B Zar" pitchFamily="2" charset="-78"/>
            </a:rPr>
            <a:t>ارزش اوراق قرضه با چهار عامل مشخص می‌شود:</a:t>
          </a:r>
          <a:endParaRPr lang="en-US" sz="3300" kern="1200">
            <a:cs typeface="B Zar" pitchFamily="2" charset="-78"/>
          </a:endParaRPr>
        </a:p>
      </dsp:txBody>
      <dsp:txXfrm rot="5400000">
        <a:off x="-867092" y="867092"/>
        <a:ext cx="5026025" cy="3291840"/>
      </dsp:txXfrm>
    </dsp:sp>
    <dsp:sp modelId="{61B2F9BF-DBC2-4E8A-8504-EC7DF8570B4C}">
      <dsp:nvSpPr>
        <dsp:cNvPr id="0" name=""/>
        <dsp:cNvSpPr/>
      </dsp:nvSpPr>
      <dsp:spPr>
        <a:xfrm rot="5400000">
          <a:off x="4070667" y="-778827"/>
          <a:ext cx="3380105" cy="4937760"/>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r>
            <a:rPr lang="fa-IR" sz="3400" kern="1200" dirty="0" smtClean="0">
              <a:cs typeface="B Zar" pitchFamily="2" charset="-78"/>
            </a:rPr>
            <a:t>نرخ کوپن</a:t>
          </a:r>
          <a:endParaRPr lang="en-US" sz="3400" kern="1200" dirty="0">
            <a:cs typeface="B Zar" pitchFamily="2" charset="-78"/>
          </a:endParaRPr>
        </a:p>
        <a:p>
          <a:pPr marL="285750" lvl="1" indent="-285750" algn="r" defTabSz="1511300" rtl="1">
            <a:lnSpc>
              <a:spcPct val="90000"/>
            </a:lnSpc>
            <a:spcBef>
              <a:spcPct val="0"/>
            </a:spcBef>
            <a:spcAft>
              <a:spcPct val="15000"/>
            </a:spcAft>
            <a:buChar char="••"/>
          </a:pPr>
          <a:r>
            <a:rPr lang="fa-IR" sz="3400" kern="1200" smtClean="0">
              <a:cs typeface="B Zar" pitchFamily="2" charset="-78"/>
            </a:rPr>
            <a:t>ارزش اسمی</a:t>
          </a:r>
          <a:endParaRPr lang="en-US" sz="3400" kern="1200">
            <a:cs typeface="B Zar" pitchFamily="2" charset="-78"/>
          </a:endParaRPr>
        </a:p>
        <a:p>
          <a:pPr marL="285750" lvl="1" indent="-285750" algn="r" defTabSz="1511300" rtl="1">
            <a:lnSpc>
              <a:spcPct val="90000"/>
            </a:lnSpc>
            <a:spcBef>
              <a:spcPct val="0"/>
            </a:spcBef>
            <a:spcAft>
              <a:spcPct val="15000"/>
            </a:spcAft>
            <a:buChar char="••"/>
          </a:pPr>
          <a:r>
            <a:rPr lang="fa-IR" sz="3400" kern="1200" smtClean="0">
              <a:cs typeface="B Zar" pitchFamily="2" charset="-78"/>
            </a:rPr>
            <a:t>زمان تا سررسید</a:t>
          </a:r>
          <a:endParaRPr lang="en-US" sz="3400" kern="1200">
            <a:cs typeface="B Zar" pitchFamily="2" charset="-78"/>
          </a:endParaRPr>
        </a:p>
        <a:p>
          <a:pPr marL="285750" lvl="1" indent="-285750" algn="r" defTabSz="1511300" rtl="1">
            <a:lnSpc>
              <a:spcPct val="90000"/>
            </a:lnSpc>
            <a:spcBef>
              <a:spcPct val="0"/>
            </a:spcBef>
            <a:spcAft>
              <a:spcPct val="15000"/>
            </a:spcAft>
            <a:buChar char="••"/>
          </a:pPr>
          <a:r>
            <a:rPr lang="fa-IR" sz="3400" kern="1200" smtClean="0">
              <a:cs typeface="B Zar" pitchFamily="2" charset="-78"/>
            </a:rPr>
            <a:t>بازده تا سررسید</a:t>
          </a:r>
          <a:endParaRPr lang="en-US" sz="3400" kern="1200">
            <a:cs typeface="B Zar" pitchFamily="2" charset="-78"/>
          </a:endParaRPr>
        </a:p>
      </dsp:txBody>
      <dsp:txXfrm rot="5400000">
        <a:off x="4070667" y="-778827"/>
        <a:ext cx="3380105" cy="49377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3/13/2014</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 xmlns:p14="http://schemas.microsoft.com/office/powerpoint/2010/main" val="78317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 xmlns:p14="http://schemas.microsoft.com/office/powerpoint/2010/main" val="378851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extLst>
      <p:ext uri="{BB962C8B-B14F-4D97-AF65-F5344CB8AC3E}">
        <p14:creationId xmlns="" xmlns:p14="http://schemas.microsoft.com/office/powerpoint/2010/main" val="4207774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extLst>
      <p:ext uri="{BB962C8B-B14F-4D97-AF65-F5344CB8AC3E}">
        <p14:creationId xmlns="" xmlns:p14="http://schemas.microsoft.com/office/powerpoint/2010/main" val="1730461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23</a:t>
            </a:fld>
            <a:endParaRPr lang="en-US" dirty="0" smtClean="0">
              <a:latin typeface="Arial" charset="0"/>
              <a:cs typeface="Arial" charset="0"/>
            </a:endParaRPr>
          </a:p>
        </p:txBody>
      </p:sp>
    </p:spTree>
    <p:extLst>
      <p:ext uri="{BB962C8B-B14F-4D97-AF65-F5344CB8AC3E}">
        <p14:creationId xmlns="" xmlns:p14="http://schemas.microsoft.com/office/powerpoint/2010/main" val="4070607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3/13/2014</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3/13/2014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3/13/2014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3/13/2014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3/13/2014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3/13/2014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3/13/2014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3/13/2014</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rPr>
              <a:t>بسم‌الله الرحمن الرحیم</a:t>
            </a:r>
            <a:endParaRPr lang="fa-IR" sz="54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Unicode MS" pitchFamily="34" charset="-128"/>
              <a:ea typeface="Arial Unicode MS" pitchFamily="34" charset="-128"/>
              <a:cs typeface="B Elham" pitchFamily="2" charset="-78"/>
            </a:endParaRPr>
          </a:p>
        </p:txBody>
      </p:sp>
      <p:sp>
        <p:nvSpPr>
          <p:cNvPr id="3" name="Subtitle 2"/>
          <p:cNvSpPr>
            <a:spLocks noGrp="1"/>
          </p:cNvSpPr>
          <p:nvPr>
            <p:ph type="subTitle" idx="1"/>
          </p:nvPr>
        </p:nvSpPr>
        <p:spPr/>
        <p:txBody>
          <a:bodyPr/>
          <a:lstStyle/>
          <a:p>
            <a:r>
              <a:rPr lang="fa-IR" sz="2400" dirty="0" smtClean="0">
                <a:ln w="18415" cmpd="sng">
                  <a:solidFill>
                    <a:srgbClr val="FFFFFF"/>
                  </a:solidFill>
                  <a:prstDash val="solid"/>
                </a:ln>
                <a:solidFill>
                  <a:srgbClr val="FFFFFF"/>
                </a:solidFill>
                <a:cs typeface="B Titr" pitchFamily="2" charset="-78"/>
              </a:rPr>
              <a:t>به نام آنکه جان را فکرت آموخت</a:t>
            </a:r>
            <a:endParaRPr lang="fa-IR" sz="2400" dirty="0">
              <a:ln w="18415" cmpd="sng">
                <a:solidFill>
                  <a:srgbClr val="FFFFFF"/>
                </a:solidFill>
                <a:prstDash val="solid"/>
              </a:ln>
              <a:solidFill>
                <a:srgbClr val="FFFFFF"/>
              </a:solidFill>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مزیت‌های اوراق قرضه نسبت به سهام</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66682445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extLst>
      <p:ext uri="{BB962C8B-B14F-4D97-AF65-F5344CB8AC3E}">
        <p14:creationId xmlns="" xmlns:p14="http://schemas.microsoft.com/office/powerpoint/2010/main" val="2588103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امنیت سرمایه‌گذاری</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419936506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extLst>
      <p:ext uri="{BB962C8B-B14F-4D97-AF65-F5344CB8AC3E}">
        <p14:creationId xmlns="" xmlns:p14="http://schemas.microsoft.com/office/powerpoint/2010/main" val="2832461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متنوع‌سازی</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02165024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Tree>
    <p:extLst>
      <p:ext uri="{BB962C8B-B14F-4D97-AF65-F5344CB8AC3E}">
        <p14:creationId xmlns="" xmlns:p14="http://schemas.microsoft.com/office/powerpoint/2010/main" val="159741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متنوع‌سازی</a:t>
            </a:r>
            <a:endParaRPr lang="en-US" dirty="0"/>
          </a:p>
        </p:txBody>
      </p:sp>
      <p:sp>
        <p:nvSpPr>
          <p:cNvPr id="3" name="Content Placeholder 2"/>
          <p:cNvSpPr>
            <a:spLocks noGrp="1"/>
          </p:cNvSpPr>
          <p:nvPr>
            <p:ph idx="1"/>
          </p:nvPr>
        </p:nvSpPr>
        <p:spPr/>
        <p:txBody>
          <a:bodyPr/>
          <a:lstStyle/>
          <a:p>
            <a:r>
              <a:rPr lang="fa-IR" dirty="0" smtClean="0">
                <a:cs typeface="B Zar" pitchFamily="2" charset="-78"/>
              </a:rPr>
              <a:t>جدول زیر بازده و انحراف‌معیار سبدی متشکل از شاخص سهام (</a:t>
            </a:r>
            <a:r>
              <a:rPr lang="en-US" dirty="0" smtClean="0">
                <a:cs typeface="B Zar" pitchFamily="2" charset="-78"/>
              </a:rPr>
              <a:t>S&amp;P 500</a:t>
            </a:r>
            <a:r>
              <a:rPr lang="fa-IR" dirty="0" smtClean="0">
                <a:cs typeface="B Zar" pitchFamily="2" charset="-78"/>
              </a:rPr>
              <a:t>) و شاخص اوراق </a:t>
            </a:r>
            <a:r>
              <a:rPr lang="fa-IR" dirty="0" smtClean="0">
                <a:cs typeface="B Zar" pitchFamily="2" charset="-78"/>
              </a:rPr>
              <a:t>قرضه </a:t>
            </a:r>
            <a:r>
              <a:rPr lang="fa-IR" dirty="0" smtClean="0">
                <a:cs typeface="B Zar" pitchFamily="2" charset="-78"/>
              </a:rPr>
              <a:t>(</a:t>
            </a:r>
            <a:r>
              <a:rPr lang="en-US" dirty="0" smtClean="0">
                <a:cs typeface="B Zar" pitchFamily="2" charset="-78"/>
              </a:rPr>
              <a:t>VBIIX</a:t>
            </a:r>
            <a:r>
              <a:rPr lang="fa-IR" dirty="0" smtClean="0">
                <a:cs typeface="B Zar" pitchFamily="2" charset="-78"/>
              </a:rPr>
              <a:t>) را از سال 1994 تا 2000 نشان می‌دهد:</a:t>
            </a:r>
          </a:p>
          <a:p>
            <a:pPr lvl="1"/>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pic>
        <p:nvPicPr>
          <p:cNvPr id="5" name="Pictur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a:xfrm>
            <a:off x="304800" y="3508804"/>
            <a:ext cx="8414657" cy="2206196"/>
          </a:xfrm>
          <a:prstGeom prst="rect">
            <a:avLst/>
          </a:prstGeom>
          <a:noFill/>
          <a:extLst>
            <a:ext uri="{91240B29-F687-4F45-9708-019B960494DF}">
              <a14:hiddenLine xmlns="" xmlns:a14="http://schemas.microsoft.com/office/drawing/2010/main" w="12700" cap="flat"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266056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ارزش اوراق قرضه</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14</a:t>
            </a:fld>
            <a:endParaRPr lang="en-US" dirty="0"/>
          </a:p>
        </p:txBody>
      </p:sp>
      <p:sp>
        <p:nvSpPr>
          <p:cNvPr id="5" name="TextBox 4"/>
          <p:cNvSpPr txBox="1"/>
          <p:nvPr/>
        </p:nvSpPr>
        <p:spPr>
          <a:xfrm>
            <a:off x="685800" y="4484687"/>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رابطة عمومی قیمت‌گذاری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ریسک‌ها</a:t>
            </a:r>
          </a:p>
        </p:txBody>
      </p:sp>
    </p:spTree>
    <p:extLst>
      <p:ext uri="{BB962C8B-B14F-4D97-AF65-F5344CB8AC3E}">
        <p14:creationId xmlns="" xmlns:p14="http://schemas.microsoft.com/office/powerpoint/2010/main" val="3655170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 اوراق قرضه</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15195249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graphicFrame>
        <p:nvGraphicFramePr>
          <p:cNvPr id="5" name="Object 4"/>
          <p:cNvGraphicFramePr>
            <a:graphicFrameLocks noChangeAspect="1"/>
          </p:cNvGraphicFramePr>
          <p:nvPr>
            <p:extLst>
              <p:ext uri="{D42A27DB-BD31-4B8C-83A1-F6EECF244321}">
                <p14:modId xmlns="" xmlns:p14="http://schemas.microsoft.com/office/powerpoint/2010/main" val="3263538157"/>
              </p:ext>
            </p:extLst>
          </p:nvPr>
        </p:nvGraphicFramePr>
        <p:xfrm>
          <a:off x="4114800" y="4953000"/>
          <a:ext cx="2876176" cy="977900"/>
        </p:xfrm>
        <a:graphic>
          <a:graphicData uri="http://schemas.openxmlformats.org/presentationml/2006/ole">
            <p:oleObj spid="_x0000_s3094" name="Equation" r:id="rId8" imgW="1269720" imgH="431640" progId="Equation.3">
              <p:embed/>
            </p:oleObj>
          </a:graphicData>
        </a:graphic>
      </p:graphicFrame>
    </p:spTree>
    <p:extLst>
      <p:ext uri="{BB962C8B-B14F-4D97-AF65-F5344CB8AC3E}">
        <p14:creationId xmlns="" xmlns:p14="http://schemas.microsoft.com/office/powerpoint/2010/main" val="1340838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ارزش اوراق قرضه: مثال</a:t>
            </a:r>
            <a:endParaRPr lang="en-US" dirty="0"/>
          </a:p>
        </p:txBody>
      </p:sp>
      <p:sp>
        <p:nvSpPr>
          <p:cNvPr id="3" name="Content Placeholder 2"/>
          <p:cNvSpPr>
            <a:spLocks noGrp="1"/>
          </p:cNvSpPr>
          <p:nvPr>
            <p:ph idx="1"/>
          </p:nvPr>
        </p:nvSpPr>
        <p:spPr/>
        <p:txBody>
          <a:bodyPr/>
          <a:lstStyle/>
          <a:p>
            <a:r>
              <a:rPr lang="fa-IR" dirty="0" smtClean="0">
                <a:cs typeface="B Zar" pitchFamily="2" charset="-78"/>
              </a:rPr>
              <a:t>فرض کنید اوراق قرضه‌ای 3 ساله با نرخ کوپن 10 درصد که 6 ماهه پرداخت می‌شود با قیمت اسمی 1000 دلار خریداری کرده‌اید. اگر نرخ </a:t>
            </a:r>
            <a:r>
              <a:rPr lang="fa-IR" dirty="0" smtClean="0">
                <a:cs typeface="B Zar" pitchFamily="2" charset="-78"/>
              </a:rPr>
              <a:t>بازده </a:t>
            </a:r>
            <a:r>
              <a:rPr lang="fa-IR" dirty="0" smtClean="0">
                <a:cs typeface="B Zar" pitchFamily="2" charset="-78"/>
              </a:rPr>
              <a:t>موردنظر شما 7 درصد باشد، ارزش ورق قرضه چقدر است؟</a:t>
            </a:r>
          </a:p>
          <a:p>
            <a:pPr lvl="1"/>
            <a:endParaRPr lang="fa-IR" dirty="0" smtClean="0">
              <a:cs typeface="B Zar" pitchFamily="2" charset="-78"/>
            </a:endParaRPr>
          </a:p>
          <a:p>
            <a:endParaRPr lang="en-US"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graphicFrame>
        <p:nvGraphicFramePr>
          <p:cNvPr id="5" name="Object 4"/>
          <p:cNvGraphicFramePr>
            <a:graphicFrameLocks noChangeAspect="1"/>
          </p:cNvGraphicFramePr>
          <p:nvPr>
            <p:extLst>
              <p:ext uri="{D42A27DB-BD31-4B8C-83A1-F6EECF244321}">
                <p14:modId xmlns="" xmlns:p14="http://schemas.microsoft.com/office/powerpoint/2010/main" val="1723597498"/>
              </p:ext>
            </p:extLst>
          </p:nvPr>
        </p:nvGraphicFramePr>
        <p:xfrm>
          <a:off x="1066800" y="4652281"/>
          <a:ext cx="7107237" cy="1866900"/>
        </p:xfrm>
        <a:graphic>
          <a:graphicData uri="http://schemas.openxmlformats.org/presentationml/2006/ole">
            <p:oleObj spid="_x0000_s4116" name="Equation" r:id="rId3" imgW="4940280" imgH="1295280" progId="Equation.3">
              <p:embed/>
            </p:oleObj>
          </a:graphicData>
        </a:graphic>
      </p:graphicFrame>
      <p:grpSp>
        <p:nvGrpSpPr>
          <p:cNvPr id="6" name="Group 31"/>
          <p:cNvGrpSpPr>
            <a:grpSpLocks/>
          </p:cNvGrpSpPr>
          <p:nvPr/>
        </p:nvGrpSpPr>
        <p:grpSpPr bwMode="auto">
          <a:xfrm>
            <a:off x="1386113" y="3200400"/>
            <a:ext cx="6078538" cy="1208088"/>
            <a:chOff x="950" y="3024"/>
            <a:chExt cx="3829" cy="761"/>
          </a:xfrm>
        </p:grpSpPr>
        <p:grpSp>
          <p:nvGrpSpPr>
            <p:cNvPr id="7" name="Group 21"/>
            <p:cNvGrpSpPr>
              <a:grpSpLocks/>
            </p:cNvGrpSpPr>
            <p:nvPr/>
          </p:nvGrpSpPr>
          <p:grpSpPr bwMode="auto">
            <a:xfrm>
              <a:off x="950" y="3360"/>
              <a:ext cx="3788" cy="425"/>
              <a:chOff x="950" y="3360"/>
              <a:chExt cx="3788" cy="425"/>
            </a:xfrm>
          </p:grpSpPr>
          <p:grpSp>
            <p:nvGrpSpPr>
              <p:cNvPr id="17" name="Group 12"/>
              <p:cNvGrpSpPr>
                <a:grpSpLocks/>
              </p:cNvGrpSpPr>
              <p:nvPr/>
            </p:nvGrpSpPr>
            <p:grpSpPr bwMode="auto">
              <a:xfrm>
                <a:off x="1056" y="3360"/>
                <a:ext cx="3600" cy="192"/>
                <a:chOff x="1056" y="3360"/>
                <a:chExt cx="3600" cy="192"/>
              </a:xfrm>
            </p:grpSpPr>
            <p:sp>
              <p:nvSpPr>
                <p:cNvPr id="26" name="Line 4"/>
                <p:cNvSpPr>
                  <a:spLocks noChangeShapeType="1"/>
                </p:cNvSpPr>
                <p:nvPr/>
              </p:nvSpPr>
              <p:spPr bwMode="auto">
                <a:xfrm>
                  <a:off x="1056" y="3456"/>
                  <a:ext cx="3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27" name="Line 5"/>
                <p:cNvSpPr>
                  <a:spLocks noChangeShapeType="1"/>
                </p:cNvSpPr>
                <p:nvPr/>
              </p:nvSpPr>
              <p:spPr bwMode="auto">
                <a:xfrm>
                  <a:off x="1056"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28" name="Line 6"/>
                <p:cNvSpPr>
                  <a:spLocks noChangeShapeType="1"/>
                </p:cNvSpPr>
                <p:nvPr/>
              </p:nvSpPr>
              <p:spPr bwMode="auto">
                <a:xfrm>
                  <a:off x="1632"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29" name="Line 7"/>
                <p:cNvSpPr>
                  <a:spLocks noChangeShapeType="1"/>
                </p:cNvSpPr>
                <p:nvPr/>
              </p:nvSpPr>
              <p:spPr bwMode="auto">
                <a:xfrm>
                  <a:off x="2208"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30" name="Line 8"/>
                <p:cNvSpPr>
                  <a:spLocks noChangeShapeType="1"/>
                </p:cNvSpPr>
                <p:nvPr/>
              </p:nvSpPr>
              <p:spPr bwMode="auto">
                <a:xfrm>
                  <a:off x="2832"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31" name="Line 9"/>
                <p:cNvSpPr>
                  <a:spLocks noChangeShapeType="1"/>
                </p:cNvSpPr>
                <p:nvPr/>
              </p:nvSpPr>
              <p:spPr bwMode="auto">
                <a:xfrm>
                  <a:off x="3504"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32" name="Line 10"/>
                <p:cNvSpPr>
                  <a:spLocks noChangeShapeType="1"/>
                </p:cNvSpPr>
                <p:nvPr/>
              </p:nvSpPr>
              <p:spPr bwMode="auto">
                <a:xfrm>
                  <a:off x="4080"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sp>
              <p:nvSpPr>
                <p:cNvPr id="33" name="Line 11"/>
                <p:cNvSpPr>
                  <a:spLocks noChangeShapeType="1"/>
                </p:cNvSpPr>
                <p:nvPr/>
              </p:nvSpPr>
              <p:spPr bwMode="auto">
                <a:xfrm>
                  <a:off x="4656" y="3360"/>
                  <a:ext cx="0" cy="192"/>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latin typeface="IPT Lotus" pitchFamily="2" charset="2"/>
                    <a:cs typeface="B Zar" pitchFamily="2" charset="-78"/>
                  </a:endParaRPr>
                </a:p>
              </p:txBody>
            </p:sp>
          </p:grpSp>
          <p:grpSp>
            <p:nvGrpSpPr>
              <p:cNvPr id="18" name="Group 20"/>
              <p:cNvGrpSpPr>
                <a:grpSpLocks/>
              </p:cNvGrpSpPr>
              <p:nvPr/>
            </p:nvGrpSpPr>
            <p:grpSpPr bwMode="auto">
              <a:xfrm>
                <a:off x="950" y="3552"/>
                <a:ext cx="3788" cy="233"/>
                <a:chOff x="950" y="3552"/>
                <a:chExt cx="3788" cy="233"/>
              </a:xfrm>
            </p:grpSpPr>
            <p:sp>
              <p:nvSpPr>
                <p:cNvPr id="19" name="Text Box 13"/>
                <p:cNvSpPr txBox="1">
                  <a:spLocks noChangeArrowheads="1"/>
                </p:cNvSpPr>
                <p:nvPr/>
              </p:nvSpPr>
              <p:spPr bwMode="auto">
                <a:xfrm>
                  <a:off x="950"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0</a:t>
                  </a:r>
                </a:p>
              </p:txBody>
            </p:sp>
            <p:sp>
              <p:nvSpPr>
                <p:cNvPr id="20" name="Text Box 14"/>
                <p:cNvSpPr txBox="1">
                  <a:spLocks noChangeArrowheads="1"/>
                </p:cNvSpPr>
                <p:nvPr/>
              </p:nvSpPr>
              <p:spPr bwMode="auto">
                <a:xfrm>
                  <a:off x="1526"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1</a:t>
                  </a:r>
                </a:p>
              </p:txBody>
            </p:sp>
            <p:sp>
              <p:nvSpPr>
                <p:cNvPr id="21" name="Text Box 15"/>
                <p:cNvSpPr txBox="1">
                  <a:spLocks noChangeArrowheads="1"/>
                </p:cNvSpPr>
                <p:nvPr/>
              </p:nvSpPr>
              <p:spPr bwMode="auto">
                <a:xfrm>
                  <a:off x="2102"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2</a:t>
                  </a:r>
                </a:p>
              </p:txBody>
            </p:sp>
            <p:sp>
              <p:nvSpPr>
                <p:cNvPr id="22" name="Text Box 16"/>
                <p:cNvSpPr txBox="1">
                  <a:spLocks noChangeArrowheads="1"/>
                </p:cNvSpPr>
                <p:nvPr/>
              </p:nvSpPr>
              <p:spPr bwMode="auto">
                <a:xfrm>
                  <a:off x="2736"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3</a:t>
                  </a:r>
                </a:p>
              </p:txBody>
            </p:sp>
            <p:sp>
              <p:nvSpPr>
                <p:cNvPr id="23" name="Text Box 17"/>
                <p:cNvSpPr txBox="1">
                  <a:spLocks noChangeArrowheads="1"/>
                </p:cNvSpPr>
                <p:nvPr/>
              </p:nvSpPr>
              <p:spPr bwMode="auto">
                <a:xfrm>
                  <a:off x="3398"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4</a:t>
                  </a:r>
                </a:p>
              </p:txBody>
            </p:sp>
            <p:sp>
              <p:nvSpPr>
                <p:cNvPr id="24" name="Text Box 18"/>
                <p:cNvSpPr txBox="1">
                  <a:spLocks noChangeArrowheads="1"/>
                </p:cNvSpPr>
                <p:nvPr/>
              </p:nvSpPr>
              <p:spPr bwMode="auto">
                <a:xfrm>
                  <a:off x="3974"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5</a:t>
                  </a:r>
                </a:p>
              </p:txBody>
            </p:sp>
            <p:sp>
              <p:nvSpPr>
                <p:cNvPr id="25" name="Text Box 19"/>
                <p:cNvSpPr txBox="1">
                  <a:spLocks noChangeArrowheads="1"/>
                </p:cNvSpPr>
                <p:nvPr/>
              </p:nvSpPr>
              <p:spPr bwMode="auto">
                <a:xfrm>
                  <a:off x="4560" y="3552"/>
                  <a:ext cx="178"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6</a:t>
                  </a:r>
                </a:p>
              </p:txBody>
            </p:sp>
          </p:grpSp>
        </p:grpSp>
        <p:grpSp>
          <p:nvGrpSpPr>
            <p:cNvPr id="8" name="Group 30"/>
            <p:cNvGrpSpPr>
              <a:grpSpLocks/>
            </p:cNvGrpSpPr>
            <p:nvPr/>
          </p:nvGrpSpPr>
          <p:grpSpPr bwMode="auto">
            <a:xfrm>
              <a:off x="1488" y="3024"/>
              <a:ext cx="3291" cy="377"/>
              <a:chOff x="1488" y="3024"/>
              <a:chExt cx="3291" cy="377"/>
            </a:xfrm>
          </p:grpSpPr>
          <p:grpSp>
            <p:nvGrpSpPr>
              <p:cNvPr id="9" name="Group 28"/>
              <p:cNvGrpSpPr>
                <a:grpSpLocks/>
              </p:cNvGrpSpPr>
              <p:nvPr/>
            </p:nvGrpSpPr>
            <p:grpSpPr bwMode="auto">
              <a:xfrm>
                <a:off x="1488" y="3168"/>
                <a:ext cx="3264" cy="233"/>
                <a:chOff x="1488" y="3168"/>
                <a:chExt cx="3264" cy="233"/>
              </a:xfrm>
            </p:grpSpPr>
            <p:sp>
              <p:nvSpPr>
                <p:cNvPr id="11" name="Text Box 22"/>
                <p:cNvSpPr txBox="1">
                  <a:spLocks noChangeArrowheads="1"/>
                </p:cNvSpPr>
                <p:nvPr/>
              </p:nvSpPr>
              <p:spPr bwMode="auto">
                <a:xfrm>
                  <a:off x="1488" y="3168"/>
                  <a:ext cx="240"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smtClean="0">
                      <a:latin typeface="IPT Lotus" pitchFamily="2" charset="2"/>
                      <a:cs typeface="B Zar" pitchFamily="2" charset="-78"/>
                    </a:rPr>
                    <a:t>50</a:t>
                  </a:r>
                  <a:endParaRPr lang="en-US" dirty="0">
                    <a:latin typeface="IPT Lotus" pitchFamily="2" charset="2"/>
                    <a:cs typeface="B Zar" pitchFamily="2" charset="-78"/>
                  </a:endParaRPr>
                </a:p>
              </p:txBody>
            </p:sp>
            <p:sp>
              <p:nvSpPr>
                <p:cNvPr id="12" name="Text Box 23"/>
                <p:cNvSpPr txBox="1">
                  <a:spLocks noChangeArrowheads="1"/>
                </p:cNvSpPr>
                <p:nvPr/>
              </p:nvSpPr>
              <p:spPr bwMode="auto">
                <a:xfrm>
                  <a:off x="2064" y="3168"/>
                  <a:ext cx="240"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50</a:t>
                  </a:r>
                </a:p>
              </p:txBody>
            </p:sp>
            <p:sp>
              <p:nvSpPr>
                <p:cNvPr id="13" name="Text Box 24"/>
                <p:cNvSpPr txBox="1">
                  <a:spLocks noChangeArrowheads="1"/>
                </p:cNvSpPr>
                <p:nvPr/>
              </p:nvSpPr>
              <p:spPr bwMode="auto">
                <a:xfrm>
                  <a:off x="2688" y="3168"/>
                  <a:ext cx="240"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50</a:t>
                  </a:r>
                </a:p>
              </p:txBody>
            </p:sp>
            <p:sp>
              <p:nvSpPr>
                <p:cNvPr id="14" name="Text Box 25"/>
                <p:cNvSpPr txBox="1">
                  <a:spLocks noChangeArrowheads="1"/>
                </p:cNvSpPr>
                <p:nvPr/>
              </p:nvSpPr>
              <p:spPr bwMode="auto">
                <a:xfrm>
                  <a:off x="3360" y="3168"/>
                  <a:ext cx="240"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50</a:t>
                  </a:r>
                </a:p>
              </p:txBody>
            </p:sp>
            <p:sp>
              <p:nvSpPr>
                <p:cNvPr id="15" name="Text Box 26"/>
                <p:cNvSpPr txBox="1">
                  <a:spLocks noChangeArrowheads="1"/>
                </p:cNvSpPr>
                <p:nvPr/>
              </p:nvSpPr>
              <p:spPr bwMode="auto">
                <a:xfrm>
                  <a:off x="3936" y="3168"/>
                  <a:ext cx="240"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50</a:t>
                  </a:r>
                </a:p>
              </p:txBody>
            </p:sp>
            <p:sp>
              <p:nvSpPr>
                <p:cNvPr id="16" name="Text Box 27"/>
                <p:cNvSpPr txBox="1">
                  <a:spLocks noChangeArrowheads="1"/>
                </p:cNvSpPr>
                <p:nvPr/>
              </p:nvSpPr>
              <p:spPr bwMode="auto">
                <a:xfrm>
                  <a:off x="4512" y="3168"/>
                  <a:ext cx="240"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50</a:t>
                  </a:r>
                </a:p>
              </p:txBody>
            </p:sp>
          </p:grpSp>
          <p:sp>
            <p:nvSpPr>
              <p:cNvPr id="10" name="Text Box 29"/>
              <p:cNvSpPr txBox="1">
                <a:spLocks noChangeArrowheads="1"/>
              </p:cNvSpPr>
              <p:nvPr/>
            </p:nvSpPr>
            <p:spPr bwMode="auto">
              <a:xfrm>
                <a:off x="4416" y="3024"/>
                <a:ext cx="363" cy="2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IPT Lotus" pitchFamily="2" charset="2"/>
                    <a:cs typeface="B Zar" pitchFamily="2" charset="-78"/>
                  </a:rPr>
                  <a:t>1000</a:t>
                </a:r>
              </a:p>
            </p:txBody>
          </p:sp>
        </p:grpSp>
      </p:grpSp>
    </p:spTree>
    <p:extLst>
      <p:ext uri="{BB962C8B-B14F-4D97-AF65-F5344CB8AC3E}">
        <p14:creationId xmlns="" xmlns:p14="http://schemas.microsoft.com/office/powerpoint/2010/main" val="3666967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ثمر تا </a:t>
            </a:r>
            <a:r>
              <a:rPr lang="fa-IR" dirty="0" smtClean="0"/>
              <a:t>سررسید</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60845988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extLst>
      <p:ext uri="{BB962C8B-B14F-4D97-AF65-F5344CB8AC3E}">
        <p14:creationId xmlns="" xmlns:p14="http://schemas.microsoft.com/office/powerpoint/2010/main" val="385713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ریسک‌های اوراق بهادار با درآمد ثابت</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92584373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Tree>
    <p:extLst>
      <p:ext uri="{BB962C8B-B14F-4D97-AF65-F5344CB8AC3E}">
        <p14:creationId xmlns="" xmlns:p14="http://schemas.microsoft.com/office/powerpoint/2010/main" val="4274586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71541731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spTree>
    <p:extLst>
      <p:ext uri="{BB962C8B-B14F-4D97-AF65-F5344CB8AC3E}">
        <p14:creationId xmlns="" xmlns:p14="http://schemas.microsoft.com/office/powerpoint/2010/main" val="320028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7772400" cy="1981200"/>
          </a:xfrm>
        </p:spPr>
        <p:txBody>
          <a:bodyPr>
            <a:noAutofit/>
          </a:bodyPr>
          <a:lstStyle/>
          <a:p>
            <a:pPr rtl="0">
              <a:lnSpc>
                <a:spcPct val="200000"/>
              </a:lnSpc>
            </a:pP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اوراق بهادار با درآمد ثابت</a:t>
            </a:r>
            <a:r>
              <a:rPr lang="en-US" sz="4800" dirty="0" smtClean="0"/>
              <a:t/>
            </a:r>
            <a:br>
              <a:rPr lang="en-US" sz="4800" dirty="0" smtClean="0"/>
            </a:b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Fixed Income Securities</a:t>
            </a:r>
            <a:r>
              <a:rPr lang="en-US" sz="2800" dirty="0" smtClean="0"/>
              <a:t/>
            </a:r>
            <a:br>
              <a:rPr lang="en-US" sz="2800" dirty="0" smtClean="0"/>
            </a:br>
            <a: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en-US" sz="4800" b="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48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953000"/>
            <a:ext cx="7391400" cy="838200"/>
          </a:xfrm>
        </p:spPr>
        <p:txBody>
          <a:bodyPr>
            <a:normAutofit lnSpcReduction="10000"/>
          </a:bodyPr>
          <a:lstStyle/>
          <a:p>
            <a:pPr algn="ctr">
              <a:lnSpc>
                <a:spcPct val="30000"/>
              </a:lnSpc>
            </a:pPr>
            <a:endPar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حسین عبده تبریزی</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r>
              <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rPr>
              <a:t>میثم رادپور</a:t>
            </a:r>
          </a:p>
          <a:p>
            <a:pPr algn="ctr">
              <a:lnSpc>
                <a:spcPct val="30000"/>
              </a:lnSpc>
            </a:pPr>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fa-IR"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a:p>
            <a:pPr algn="ctr">
              <a:lnSpc>
                <a:spcPct val="30000"/>
              </a:lnSpc>
            </a:pPr>
            <a:endParaRPr lang="en-US" sz="20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Elham" pitchFamily="2" charset="-78"/>
            </a:endParaRPr>
          </a:p>
        </p:txBody>
      </p:sp>
      <p:sp>
        <p:nvSpPr>
          <p:cNvPr id="4" name="TextBox 3"/>
          <p:cNvSpPr txBox="1"/>
          <p:nvPr/>
        </p:nvSpPr>
        <p:spPr>
          <a:xfrm>
            <a:off x="1676400" y="5867401"/>
            <a:ext cx="7261600" cy="369332"/>
          </a:xfrm>
          <a:prstGeom prst="rect">
            <a:avLst/>
          </a:prstGeom>
          <a:noFill/>
        </p:spPr>
        <p:txBody>
          <a:bodyPr wrap="square" rtlCol="1">
            <a:spAutoFit/>
          </a:bodyPr>
          <a:lstStyle/>
          <a:p>
            <a:pPr algn="r" rtl="1"/>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rPr>
              <a:t>دانشکدة اقتصاد و مدیریت دانشگاه صنعتی شریف، درس مباحث منتخب مالی، اسفندماه سال 92، تهران</a:t>
            </a:r>
            <a:endParaRPr lang="en-US"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7682970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 xmlns:p14="http://schemas.microsoft.com/office/powerpoint/2010/main" val="3039210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رتبه‌بندی اعتباری</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pic>
        <p:nvPicPr>
          <p:cNvPr id="5" name="Picture 8"/>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19200" y="1295400"/>
            <a:ext cx="5681663" cy="5160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83746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smtClean="0"/>
              <a:t>دامنک قرضة شرکتی نسبت به قرضة خزانة امریکا</a:t>
            </a:r>
            <a:endParaRPr lang="en-US" sz="2800"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pic>
        <p:nvPicPr>
          <p:cNvPr id="5" name="Picture 8"/>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a:xfrm>
            <a:off x="609600" y="1447800"/>
            <a:ext cx="7177768" cy="4828680"/>
          </a:xfrm>
          <a:prstGeom prst="rect">
            <a:avLst/>
          </a:prstGeom>
          <a:noFill/>
          <a:extLst>
            <a:ext uri="{91240B29-F687-4F45-9708-019B960494DF}">
              <a14:hiddenLine xmlns="" xmlns:a14="http://schemas.microsoft.com/office/drawing/2010/main" w="12700" cap="flat" cmpd="sng">
                <a:solidFill>
                  <a:schemeClr val="tx1"/>
                </a:solidFill>
                <a:prstDash val="solid"/>
                <a:miter lim="800000"/>
                <a:headEnd type="none" w="sm" len="sm"/>
                <a:tailEnd type="none" w="sm" len="sm"/>
              </a14:hiddenLine>
            </a:ext>
          </a:extLst>
        </p:spPr>
      </p:pic>
    </p:spTree>
    <p:extLst>
      <p:ext uri="{BB962C8B-B14F-4D97-AF65-F5344CB8AC3E}">
        <p14:creationId xmlns="" xmlns:p14="http://schemas.microsoft.com/office/powerpoint/2010/main" val="2609240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23</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dirty="0" smtClean="0"/>
              <a:t/>
            </a:r>
            <a:br>
              <a:rPr lang="en-US" sz="2400" dirty="0" smtClean="0"/>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2400" b="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2400" b="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a:xfrm>
            <a:off x="722313" y="2667000"/>
            <a:ext cx="7772400" cy="1500187"/>
          </a:xfrm>
        </p:spPr>
        <p:txBody>
          <a:bodyPr/>
          <a:lstStyle/>
          <a:p>
            <a:r>
              <a:rPr lang="fa-IR"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مقدمات اوراق بهادار با درآمد ثابت</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dirty="0"/>
          </a:p>
        </p:txBody>
      </p:sp>
      <p:sp>
        <p:nvSpPr>
          <p:cNvPr id="5" name="TextBox 4"/>
          <p:cNvSpPr txBox="1"/>
          <p:nvPr/>
        </p:nvSpPr>
        <p:spPr>
          <a:xfrm>
            <a:off x="685800" y="4484687"/>
            <a:ext cx="7772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اندازة بازار اوراق بهادار با درآمد ثابت </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اوراق قرضه: ویژگی‌ها و مزیت‌ها</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itchFamily="2" charset="-78"/>
              </a:rPr>
              <a:t>انواع ابزار مالی</a:t>
            </a:r>
            <a:endParaRPr lang="en-US" dirty="0">
              <a:cs typeface="B Titr" pitchFamily="2" charset="-78"/>
            </a:endParaRPr>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2120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graphicEl>
                                              <a:dgm id="{E8B5010A-5349-4512-8951-A7E9E401FF8C}"/>
                                            </p:graphicEl>
                                          </p:spTgt>
                                        </p:tgtEl>
                                        <p:attrNameLst>
                                          <p:attrName>style.visibility</p:attrName>
                                        </p:attrNameLst>
                                      </p:cBhvr>
                                      <p:to>
                                        <p:strVal val="visible"/>
                                      </p:to>
                                    </p:set>
                                    <p:animEffect transition="in" filter="strips(downLeft)">
                                      <p:cBhvr>
                                        <p:cTn id="7" dur="500"/>
                                        <p:tgtEl>
                                          <p:spTgt spid="4">
                                            <p:graphicEl>
                                              <a:dgm id="{E8B5010A-5349-4512-8951-A7E9E401FF8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
                                            <p:graphicEl>
                                              <a:dgm id="{1CA45449-1253-42AA-8912-FA918DD972F3}"/>
                                            </p:graphicEl>
                                          </p:spTgt>
                                        </p:tgtEl>
                                        <p:attrNameLst>
                                          <p:attrName>style.visibility</p:attrName>
                                        </p:attrNameLst>
                                      </p:cBhvr>
                                      <p:to>
                                        <p:strVal val="visible"/>
                                      </p:to>
                                    </p:set>
                                    <p:animEffect transition="in" filter="strips(downLeft)">
                                      <p:cBhvr>
                                        <p:cTn id="12" dur="500"/>
                                        <p:tgtEl>
                                          <p:spTgt spid="4">
                                            <p:graphicEl>
                                              <a:dgm id="{1CA45449-1253-42AA-8912-FA918DD972F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
                                            <p:graphicEl>
                                              <a:dgm id="{EF408BA3-516D-43FF-AD2E-054408F58831}"/>
                                            </p:graphicEl>
                                          </p:spTgt>
                                        </p:tgtEl>
                                        <p:attrNameLst>
                                          <p:attrName>style.visibility</p:attrName>
                                        </p:attrNameLst>
                                      </p:cBhvr>
                                      <p:to>
                                        <p:strVal val="visible"/>
                                      </p:to>
                                    </p:set>
                                    <p:animEffect transition="in" filter="strips(downLeft)">
                                      <p:cBhvr>
                                        <p:cTn id="17" dur="500"/>
                                        <p:tgtEl>
                                          <p:spTgt spid="4">
                                            <p:graphicEl>
                                              <a:dgm id="{EF408BA3-516D-43FF-AD2E-054408F5883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
                                            <p:graphicEl>
                                              <a:dgm id="{2BE66457-20D1-48E6-A210-EE0F3AB9D4E0}"/>
                                            </p:graphicEl>
                                          </p:spTgt>
                                        </p:tgtEl>
                                        <p:attrNameLst>
                                          <p:attrName>style.visibility</p:attrName>
                                        </p:attrNameLst>
                                      </p:cBhvr>
                                      <p:to>
                                        <p:strVal val="visible"/>
                                      </p:to>
                                    </p:set>
                                    <p:animEffect transition="in" filter="strips(downLeft)">
                                      <p:cBhvr>
                                        <p:cTn id="22" dur="500"/>
                                        <p:tgtEl>
                                          <p:spTgt spid="4">
                                            <p:graphicEl>
                                              <a:dgm id="{2BE66457-20D1-48E6-A210-EE0F3AB9D4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
                                            <p:graphicEl>
                                              <a:dgm id="{F030BDB6-372B-45BF-90A2-4B6FD4D463CD}"/>
                                            </p:graphicEl>
                                          </p:spTgt>
                                        </p:tgtEl>
                                        <p:attrNameLst>
                                          <p:attrName>style.visibility</p:attrName>
                                        </p:attrNameLst>
                                      </p:cBhvr>
                                      <p:to>
                                        <p:strVal val="visible"/>
                                      </p:to>
                                    </p:set>
                                    <p:animEffect transition="in" filter="strips(downLeft)">
                                      <p:cBhvr>
                                        <p:cTn id="27" dur="500"/>
                                        <p:tgtEl>
                                          <p:spTgt spid="4">
                                            <p:graphicEl>
                                              <a:dgm id="{F030BDB6-372B-45BF-90A2-4B6FD4D463CD}"/>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4">
                                            <p:graphicEl>
                                              <a:dgm id="{3E814873-D13C-4DBF-AA5A-A17A900535DA}"/>
                                            </p:graphicEl>
                                          </p:spTgt>
                                        </p:tgtEl>
                                        <p:attrNameLst>
                                          <p:attrName>style.visibility</p:attrName>
                                        </p:attrNameLst>
                                      </p:cBhvr>
                                      <p:to>
                                        <p:strVal val="visible"/>
                                      </p:to>
                                    </p:set>
                                    <p:animEffect transition="in" filter="strips(downLeft)">
                                      <p:cBhvr>
                                        <p:cTn id="32" dur="500"/>
                                        <p:tgtEl>
                                          <p:spTgt spid="4">
                                            <p:graphicEl>
                                              <a:dgm id="{3E814873-D13C-4DBF-AA5A-A17A900535D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اندازه بازار جهانی بدهی و حق مالی</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graphicFrame>
        <p:nvGraphicFramePr>
          <p:cNvPr id="11" name="Chart 10"/>
          <p:cNvGraphicFramePr/>
          <p:nvPr>
            <p:extLst>
              <p:ext uri="{D42A27DB-BD31-4B8C-83A1-F6EECF244321}">
                <p14:modId xmlns="" xmlns:p14="http://schemas.microsoft.com/office/powerpoint/2010/main" val="904345770"/>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828800" y="2340114"/>
            <a:ext cx="3124200" cy="707886"/>
          </a:xfrm>
          <a:prstGeom prst="rect">
            <a:avLst/>
          </a:prstGeom>
          <a:noFill/>
        </p:spPr>
        <p:txBody>
          <a:bodyPr wrap="square" rtlCol="0">
            <a:spAutoFit/>
          </a:bodyPr>
          <a:lstStyle/>
          <a:p>
            <a:pPr algn="ctr"/>
            <a:r>
              <a:rPr lang="fa-IR" sz="2000" b="1" dirty="0" smtClean="0">
                <a:solidFill>
                  <a:schemeClr val="bg1"/>
                </a:solidFill>
                <a:cs typeface="B Zar" pitchFamily="2" charset="-78"/>
              </a:rPr>
              <a:t>حق مالی</a:t>
            </a:r>
          </a:p>
          <a:p>
            <a:pPr algn="ctr"/>
            <a:r>
              <a:rPr lang="fa-IR" sz="2000" dirty="0" smtClean="0">
                <a:solidFill>
                  <a:schemeClr val="bg1"/>
                </a:solidFill>
                <a:cs typeface="B Zar" pitchFamily="2" charset="-78"/>
              </a:rPr>
              <a:t>54 تریلیون دلار</a:t>
            </a:r>
            <a:endParaRPr lang="en-US" sz="2000" dirty="0">
              <a:solidFill>
                <a:schemeClr val="bg1"/>
              </a:solidFill>
              <a:cs typeface="B Zar" pitchFamily="2" charset="-78"/>
            </a:endParaRPr>
          </a:p>
        </p:txBody>
      </p:sp>
      <p:sp>
        <p:nvSpPr>
          <p:cNvPr id="7" name="TextBox 6"/>
          <p:cNvSpPr txBox="1"/>
          <p:nvPr/>
        </p:nvSpPr>
        <p:spPr>
          <a:xfrm>
            <a:off x="3124200" y="3657600"/>
            <a:ext cx="3124200" cy="707886"/>
          </a:xfrm>
          <a:prstGeom prst="rect">
            <a:avLst/>
          </a:prstGeom>
          <a:noFill/>
        </p:spPr>
        <p:txBody>
          <a:bodyPr wrap="square" rtlCol="0">
            <a:spAutoFit/>
          </a:bodyPr>
          <a:lstStyle/>
          <a:p>
            <a:pPr algn="ctr"/>
            <a:r>
              <a:rPr lang="fa-IR" sz="2000" b="1" dirty="0" smtClean="0">
                <a:solidFill>
                  <a:schemeClr val="bg1"/>
                </a:solidFill>
                <a:cs typeface="B Zar" pitchFamily="2" charset="-78"/>
              </a:rPr>
              <a:t>بدهی</a:t>
            </a:r>
          </a:p>
          <a:p>
            <a:pPr algn="ctr"/>
            <a:r>
              <a:rPr lang="fa-IR" sz="2000" dirty="0" smtClean="0">
                <a:solidFill>
                  <a:schemeClr val="bg1"/>
                </a:solidFill>
                <a:cs typeface="B Zar" pitchFamily="2" charset="-78"/>
              </a:rPr>
              <a:t>158 تریلیون دلار</a:t>
            </a:r>
            <a:endParaRPr lang="en-US" sz="2000" dirty="0">
              <a:solidFill>
                <a:schemeClr val="bg1"/>
              </a:solidFill>
              <a:cs typeface="B Zar" pitchFamily="2" charset="-78"/>
            </a:endParaRPr>
          </a:p>
        </p:txBody>
      </p:sp>
      <p:sp>
        <p:nvSpPr>
          <p:cNvPr id="9" name="TextBox 8"/>
          <p:cNvSpPr txBox="1"/>
          <p:nvPr/>
        </p:nvSpPr>
        <p:spPr>
          <a:xfrm>
            <a:off x="152400" y="5715000"/>
            <a:ext cx="5105400" cy="646331"/>
          </a:xfrm>
          <a:prstGeom prst="rect">
            <a:avLst/>
          </a:prstGeom>
          <a:noFill/>
        </p:spPr>
        <p:txBody>
          <a:bodyPr wrap="square" rtlCol="0">
            <a:spAutoFit/>
          </a:bodyPr>
          <a:lstStyle/>
          <a:p>
            <a:r>
              <a:rPr lang="en-US" sz="2000" dirty="0" smtClean="0">
                <a:cs typeface="B Zar" pitchFamily="2" charset="-78"/>
              </a:rPr>
              <a:t>McKinsey Global Institute</a:t>
            </a:r>
          </a:p>
          <a:p>
            <a:r>
              <a:rPr lang="en-US" sz="1600" dirty="0" smtClean="0">
                <a:cs typeface="B Zar" pitchFamily="2" charset="-78"/>
              </a:rPr>
              <a:t>Mapping Global Capital Markets (2011)</a:t>
            </a:r>
            <a:endParaRPr lang="en-US" sz="1600" dirty="0">
              <a:cs typeface="B Zar" pitchFamily="2" charset="-78"/>
            </a:endParaRPr>
          </a:p>
        </p:txBody>
      </p:sp>
    </p:spTree>
    <p:extLst>
      <p:ext uri="{BB962C8B-B14F-4D97-AF65-F5344CB8AC3E}">
        <p14:creationId xmlns="" xmlns:p14="http://schemas.microsoft.com/office/powerpoint/2010/main" val="1477591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ابزار مالی مبتنی بر بدهی</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382349379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extLst>
      <p:ext uri="{BB962C8B-B14F-4D97-AF65-F5344CB8AC3E}">
        <p14:creationId xmlns="" xmlns:p14="http://schemas.microsoft.com/office/powerpoint/2010/main" val="3414842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ابزار مالی مبتنی بر بدهی</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8271836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 xmlns:p14="http://schemas.microsoft.com/office/powerpoint/2010/main" val="134137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اوراق بهادار با درآمد ثابت</a:t>
            </a:r>
            <a:endParaRPr lang="en-US" dirty="0"/>
          </a:p>
        </p:txBody>
      </p:sp>
      <p:graphicFrame>
        <p:nvGraphicFramePr>
          <p:cNvPr id="34" name="Content Placeholder 33"/>
          <p:cNvGraphicFramePr>
            <a:graphicFrameLocks noGrp="1"/>
          </p:cNvGraphicFramePr>
          <p:nvPr>
            <p:ph idx="1"/>
            <p:extLst>
              <p:ext uri="{D42A27DB-BD31-4B8C-83A1-F6EECF244321}">
                <p14:modId xmlns="" xmlns:p14="http://schemas.microsoft.com/office/powerpoint/2010/main" val="189325626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 xmlns:p14="http://schemas.microsoft.com/office/powerpoint/2010/main" val="1852006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اوراق قرضه</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25416403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 xmlns:p14="http://schemas.microsoft.com/office/powerpoint/2010/main" val="2999401073"/>
      </p:ext>
    </p:extLst>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55528</TotalTime>
  <Words>719</Words>
  <Application>Microsoft Office PowerPoint</Application>
  <PresentationFormat>On-screen Show (4:3)</PresentationFormat>
  <Paragraphs>139</Paragraphs>
  <Slides>23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Sample presentation slides</vt:lpstr>
      <vt:lpstr>Equation</vt:lpstr>
      <vt:lpstr>بسم‌الله الرحمن الرحیم</vt:lpstr>
      <vt:lpstr>  اوراق بهادار با درآمد ثابت Fixed Income Securities  </vt:lpstr>
      <vt:lpstr>    </vt:lpstr>
      <vt:lpstr>انواع ابزار مالی</vt:lpstr>
      <vt:lpstr>اندازه بازار جهانی بدهی و حق مالی</vt:lpstr>
      <vt:lpstr>انواع ابزار مالی مبتنی بر بدهی</vt:lpstr>
      <vt:lpstr>انواع ابزار مالی مبتنی بر بدهی</vt:lpstr>
      <vt:lpstr>اوراق بهادار با درآمد ثابت</vt:lpstr>
      <vt:lpstr>اوراق قرضه</vt:lpstr>
      <vt:lpstr>مزیت‌های اوراق قرضه نسبت به سهام</vt:lpstr>
      <vt:lpstr>امنیت سرمایه‌گذاری</vt:lpstr>
      <vt:lpstr>متنوع‌سازی</vt:lpstr>
      <vt:lpstr>متنوع‌سازی</vt:lpstr>
      <vt:lpstr>    </vt:lpstr>
      <vt:lpstr>ارزش اوراق قرضه</vt:lpstr>
      <vt:lpstr>ارزش اوراق قرضه: مثال</vt:lpstr>
      <vt:lpstr>ثمر تا سررسید</vt:lpstr>
      <vt:lpstr>ریسک‌های اوراق بهادار با درآمد ثابت</vt:lpstr>
      <vt:lpstr>Slide 19</vt:lpstr>
      <vt:lpstr>Slide 20</vt:lpstr>
      <vt:lpstr>رتبه‌بندی اعتباری</vt:lpstr>
      <vt:lpstr>دامنک قرضة شرکتی نسبت به قرضة خزانة امریکا</vt:lpstr>
      <vt:lpstr>Slide 23</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alizadeh</cp:lastModifiedBy>
  <cp:revision>1593</cp:revision>
  <dcterms:created xsi:type="dcterms:W3CDTF">2007-09-07T17:57:35Z</dcterms:created>
  <dcterms:modified xsi:type="dcterms:W3CDTF">2014-03-13T09:13:57Z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